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notesMasterIdLst>
    <p:notesMasterId r:id="rId105"/>
  </p:notesMasterIdLst>
  <p:sldIdLst>
    <p:sldId id="256" r:id="rId2"/>
    <p:sldId id="360" r:id="rId3"/>
    <p:sldId id="266" r:id="rId4"/>
    <p:sldId id="257" r:id="rId5"/>
    <p:sldId id="299" r:id="rId6"/>
    <p:sldId id="300" r:id="rId7"/>
    <p:sldId id="301" r:id="rId8"/>
    <p:sldId id="259" r:id="rId9"/>
    <p:sldId id="263" r:id="rId10"/>
    <p:sldId id="264" r:id="rId11"/>
    <p:sldId id="265" r:id="rId12"/>
    <p:sldId id="267" r:id="rId13"/>
    <p:sldId id="338" r:id="rId14"/>
    <p:sldId id="340" r:id="rId15"/>
    <p:sldId id="272" r:id="rId16"/>
    <p:sldId id="341" r:id="rId17"/>
    <p:sldId id="274" r:id="rId18"/>
    <p:sldId id="273" r:id="rId19"/>
    <p:sldId id="276" r:id="rId20"/>
    <p:sldId id="275" r:id="rId21"/>
    <p:sldId id="277" r:id="rId22"/>
    <p:sldId id="278" r:id="rId23"/>
    <p:sldId id="279" r:id="rId24"/>
    <p:sldId id="281" r:id="rId25"/>
    <p:sldId id="282" r:id="rId26"/>
    <p:sldId id="336" r:id="rId27"/>
    <p:sldId id="337" r:id="rId28"/>
    <p:sldId id="285" r:id="rId29"/>
    <p:sldId id="427" r:id="rId30"/>
    <p:sldId id="426" r:id="rId31"/>
    <p:sldId id="428" r:id="rId32"/>
    <p:sldId id="288" r:id="rId33"/>
    <p:sldId id="295" r:id="rId34"/>
    <p:sldId id="290" r:id="rId35"/>
    <p:sldId id="342" r:id="rId36"/>
    <p:sldId id="343" r:id="rId37"/>
    <p:sldId id="291" r:id="rId38"/>
    <p:sldId id="292" r:id="rId39"/>
    <p:sldId id="424" r:id="rId40"/>
    <p:sldId id="351" r:id="rId41"/>
    <p:sldId id="297" r:id="rId42"/>
    <p:sldId id="298" r:id="rId43"/>
    <p:sldId id="344" r:id="rId44"/>
    <p:sldId id="305" r:id="rId45"/>
    <p:sldId id="307" r:id="rId46"/>
    <p:sldId id="306" r:id="rId47"/>
    <p:sldId id="350" r:id="rId48"/>
    <p:sldId id="304" r:id="rId49"/>
    <p:sldId id="345" r:id="rId50"/>
    <p:sldId id="361" r:id="rId51"/>
    <p:sldId id="362" r:id="rId52"/>
    <p:sldId id="363" r:id="rId53"/>
    <p:sldId id="346" r:id="rId54"/>
    <p:sldId id="364" r:id="rId55"/>
    <p:sldId id="365" r:id="rId56"/>
    <p:sldId id="366" r:id="rId57"/>
    <p:sldId id="367" r:id="rId58"/>
    <p:sldId id="368" r:id="rId59"/>
    <p:sldId id="369" r:id="rId60"/>
    <p:sldId id="374" r:id="rId61"/>
    <p:sldId id="375" r:id="rId62"/>
    <p:sldId id="309" r:id="rId63"/>
    <p:sldId id="347" r:id="rId64"/>
    <p:sldId id="376" r:id="rId65"/>
    <p:sldId id="377" r:id="rId66"/>
    <p:sldId id="371" r:id="rId67"/>
    <p:sldId id="370" r:id="rId68"/>
    <p:sldId id="378" r:id="rId69"/>
    <p:sldId id="379" r:id="rId70"/>
    <p:sldId id="381" r:id="rId71"/>
    <p:sldId id="380" r:id="rId72"/>
    <p:sldId id="349" r:id="rId73"/>
    <p:sldId id="314" r:id="rId74"/>
    <p:sldId id="387" r:id="rId75"/>
    <p:sldId id="315" r:id="rId76"/>
    <p:sldId id="316" r:id="rId77"/>
    <p:sldId id="388" r:id="rId78"/>
    <p:sldId id="389" r:id="rId79"/>
    <p:sldId id="317" r:id="rId80"/>
    <p:sldId id="384" r:id="rId81"/>
    <p:sldId id="390" r:id="rId82"/>
    <p:sldId id="386" r:id="rId83"/>
    <p:sldId id="391" r:id="rId84"/>
    <p:sldId id="392" r:id="rId85"/>
    <p:sldId id="425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7" autoAdjust="0"/>
  </p:normalViewPr>
  <p:slideViewPr>
    <p:cSldViewPr snapToGrid="0">
      <p:cViewPr varScale="1">
        <p:scale>
          <a:sx n="97" d="100"/>
          <a:sy n="97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1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0659-C212-44A8-B399-2F2D474FB632}" type="datetimeFigureOut">
              <a:rPr lang="it-IT" smtClean="0"/>
              <a:t>26/08/16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93F39-BA4C-4083-98FF-BEC0A87CB9F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84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3F39-BA4C-4083-98FF-BEC0A87CB9F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11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5491"/>
            <a:ext cx="7886700" cy="38461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919" y="1024788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077" y="1172270"/>
            <a:ext cx="5800725" cy="5516873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5724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54663"/>
            <a:ext cx="7886700" cy="4072379"/>
          </a:xfrm>
        </p:spPr>
        <p:txBody>
          <a:bodyPr/>
          <a:lstStyle>
            <a:lvl1pPr>
              <a:defRPr u="none"/>
            </a:lvl1pPr>
            <a:lvl2pPr>
              <a:defRPr u="none"/>
            </a:lvl2pPr>
            <a:lvl3pPr>
              <a:defRPr u="none"/>
            </a:lvl3pPr>
            <a:lvl4pPr>
              <a:defRPr u="none"/>
            </a:lvl4pPr>
            <a:lvl5pPr>
              <a:defRPr u="none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4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1975"/>
            <a:ext cx="8103516" cy="1325563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3886200" cy="4112492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966" y="2526384"/>
            <a:ext cx="3886200" cy="411249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59496"/>
            <a:ext cx="7886700" cy="682021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042672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872720"/>
            <a:ext cx="3868340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04267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872720"/>
            <a:ext cx="3887391" cy="368458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6722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9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48" y="119249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8956"/>
            <a:ext cx="4629150" cy="53953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48" y="279269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7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1217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3379" y="1383351"/>
            <a:ext cx="4629150" cy="4873625"/>
          </a:xfrm>
        </p:spPr>
        <p:txBody>
          <a:bodyPr anchor="t"/>
          <a:lstStyle>
            <a:lvl1pPr marL="0" indent="0">
              <a:buNone/>
              <a:defRPr sz="3200" u="sng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5557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90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38180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257209"/>
            <a:ext cx="907330" cy="365125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1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94861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AgileSites</a:t>
            </a:r>
            <a:r>
              <a:rPr lang="it-IT" dirty="0" smtClean="0"/>
              <a:t> 3.11</a:t>
            </a:r>
            <a:br>
              <a:rPr lang="it-IT" dirty="0" smtClean="0"/>
            </a:br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</a:t>
            </a:r>
            <a:endParaRPr lang="it-IT" sz="49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4641014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r>
              <a:rPr lang="it-IT" sz="3200" dirty="0" smtClean="0"/>
              <a:t>Michele </a:t>
            </a:r>
            <a:r>
              <a:rPr lang="it-IT" sz="3200" dirty="0" err="1" smtClean="0"/>
              <a:t>Sciabarra</a:t>
            </a:r>
            <a:endParaRPr lang="it-IT" sz="3200" dirty="0" smtClean="0"/>
          </a:p>
          <a:p>
            <a:r>
              <a:rPr lang="it-IT" sz="3900" dirty="0" smtClean="0"/>
              <a:t>michele@sciabarra.com</a:t>
            </a:r>
          </a:p>
          <a:p>
            <a:r>
              <a:rPr lang="it-IT" dirty="0" smtClean="0"/>
              <a:t>Sciabarra.com – Just </a:t>
            </a:r>
            <a:r>
              <a:rPr lang="it-IT" dirty="0" err="1" smtClean="0"/>
              <a:t>Add</a:t>
            </a:r>
            <a:r>
              <a:rPr lang="it-IT" dirty="0" smtClean="0"/>
              <a:t> Content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183127" y="206759"/>
            <a:ext cx="550146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2400" smtClean="0"/>
              <a:pPr algn="ctr"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20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</a:t>
            </a:r>
            <a:r>
              <a:rPr lang="en-US" u="none" dirty="0" smtClean="0"/>
              <a:t>Sites</a:t>
            </a:r>
          </a:p>
          <a:p>
            <a:pPr lvl="1"/>
            <a:r>
              <a:rPr lang="en-US" u="none" dirty="0" smtClean="0"/>
              <a:t>Because it is too constrained</a:t>
            </a:r>
          </a:p>
          <a:p>
            <a:pPr lvl="1"/>
            <a:r>
              <a:rPr lang="en-US" u="none" dirty="0" smtClean="0"/>
              <a:t>Because it is too limited</a:t>
            </a:r>
          </a:p>
          <a:p>
            <a:pPr lvl="1"/>
            <a:r>
              <a:rPr lang="en-US" u="none" dirty="0" smtClean="0"/>
              <a:t>Because it is not its job</a:t>
            </a:r>
          </a:p>
          <a:p>
            <a:pPr lvl="1"/>
            <a:r>
              <a:rPr lang="en-US" u="none" dirty="0" smtClean="0"/>
              <a:t>Because there are better way doing it</a:t>
            </a:r>
          </a:p>
          <a:p>
            <a:pPr lvl="1"/>
            <a:endParaRPr lang="en-US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Parent</a:t>
            </a:r>
            <a:r>
              <a:rPr lang="it-IT" dirty="0" smtClean="0"/>
              <a:t> and Content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Articles</a:t>
            </a:r>
            <a:r>
              <a:rPr lang="it-IT" dirty="0" smtClean="0"/>
              <a:t>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Categories</a:t>
            </a:r>
            <a:endParaRPr lang="it-IT" dirty="0"/>
          </a:p>
          <a:p>
            <a:r>
              <a:rPr lang="it-IT" dirty="0" smtClean="0"/>
              <a:t>Video and Images </a:t>
            </a:r>
            <a:r>
              <a:rPr lang="it-IT" dirty="0" err="1" smtClean="0"/>
              <a:t>grouped</a:t>
            </a:r>
            <a:r>
              <a:rPr lang="it-IT" dirty="0" smtClean="0"/>
              <a:t> in </a:t>
            </a:r>
            <a:r>
              <a:rPr lang="it-IT" dirty="0" err="1" smtClean="0"/>
              <a:t>Galleries</a:t>
            </a:r>
            <a:endParaRPr lang="it-IT" dirty="0" smtClean="0"/>
          </a:p>
          <a:p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!</a:t>
            </a:r>
          </a:p>
          <a:p>
            <a:pPr lvl="1"/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create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flex</a:t>
            </a:r>
            <a:r>
              <a:rPr lang="it-IT" dirty="0" smtClean="0"/>
              <a:t> family for </a:t>
            </a:r>
            <a:r>
              <a:rPr lang="it-IT" dirty="0" err="1" smtClean="0"/>
              <a:t>each</a:t>
            </a:r>
            <a:r>
              <a:rPr lang="it-IT" dirty="0" smtClean="0"/>
              <a:t> new </a:t>
            </a:r>
            <a:r>
              <a:rPr lang="it-IT" dirty="0" err="1" smtClean="0"/>
              <a:t>content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3338" y="3034506"/>
            <a:ext cx="3352800" cy="309562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Enabling</a:t>
            </a:r>
            <a:r>
              <a:rPr lang="it-IT" dirty="0" smtClean="0"/>
              <a:t> the </a:t>
            </a:r>
            <a:r>
              <a:rPr lang="it-IT" dirty="0" err="1" smtClean="0"/>
              <a:t>types</a:t>
            </a:r>
            <a:r>
              <a:rPr lang="it-IT" dirty="0" smtClean="0"/>
              <a:t> in the site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0675" y="2558256"/>
            <a:ext cx="1962150" cy="4048125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6330" y="2525713"/>
            <a:ext cx="366681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5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</a:t>
            </a:r>
            <a:r>
              <a:rPr lang="it-IT" dirty="0" err="1" smtClean="0"/>
              <a:t>initial</a:t>
            </a:r>
            <a:r>
              <a:rPr lang="it-IT" dirty="0" smtClean="0"/>
              <a:t> start menu…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For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, </a:t>
            </a:r>
            <a:r>
              <a:rPr lang="it-IT" dirty="0" err="1" smtClean="0"/>
              <a:t>generally</a:t>
            </a:r>
            <a:r>
              <a:rPr lang="it-IT" dirty="0" smtClean="0"/>
              <a:t> yes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refine</a:t>
            </a:r>
            <a:r>
              <a:rPr lang="it-IT" dirty="0" smtClean="0"/>
              <a:t> </a:t>
            </a:r>
            <a:r>
              <a:rPr lang="it-IT" dirty="0" err="1" smtClean="0"/>
              <a:t>better</a:t>
            </a:r>
            <a:r>
              <a:rPr lang="it-IT" dirty="0" smtClean="0"/>
              <a:t> </a:t>
            </a:r>
            <a:r>
              <a:rPr lang="it-IT" dirty="0" err="1" smtClean="0"/>
              <a:t>later</a:t>
            </a:r>
            <a:endParaRPr lang="it-IT" dirty="0" smtClean="0"/>
          </a:p>
          <a:p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3435" y="2525713"/>
            <a:ext cx="3732606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now</a:t>
            </a:r>
            <a:r>
              <a:rPr lang="it-IT" dirty="0" smtClean="0"/>
              <a:t> in </a:t>
            </a:r>
            <a:r>
              <a:rPr lang="it-IT" dirty="0" err="1" smtClean="0"/>
              <a:t>Admin</a:t>
            </a:r>
            <a:r>
              <a:rPr lang="it-IT" dirty="0" smtClean="0"/>
              <a:t> UI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962565"/>
            <a:ext cx="3886200" cy="3239507"/>
          </a:xfrm>
          <a:prstGeom prst="rect">
            <a:avLst/>
          </a:prstGeom>
        </p:spPr>
      </p:pic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2918977"/>
            <a:ext cx="3886200" cy="3326684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/>
              <a:t>noble truths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a 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applications</a:t>
            </a:r>
          </a:p>
          <a:p>
            <a:r>
              <a:rPr lang="en-US" u="none" dirty="0"/>
              <a:t>You should </a:t>
            </a:r>
            <a:r>
              <a:rPr lang="en-US" b="1" u="none" dirty="0" smtClean="0"/>
              <a:t>not</a:t>
            </a:r>
            <a:r>
              <a:rPr lang="en-US" u="none" dirty="0" smtClean="0"/>
              <a:t> do </a:t>
            </a:r>
            <a:r>
              <a:rPr lang="en-US" u="none" dirty="0"/>
              <a:t>web applications with Sites</a:t>
            </a:r>
          </a:p>
          <a:p>
            <a:r>
              <a:rPr lang="en-US" u="none" dirty="0"/>
              <a:t>Sites does </a:t>
            </a:r>
            <a:r>
              <a:rPr lang="en-US" b="1" dirty="0" smtClean="0"/>
              <a:t>not</a:t>
            </a:r>
            <a:r>
              <a:rPr lang="en-US" u="none" dirty="0" smtClean="0"/>
              <a:t> </a:t>
            </a:r>
            <a:r>
              <a:rPr lang="en-US" u="none" dirty="0"/>
              <a:t>have good support for </a:t>
            </a:r>
            <a:r>
              <a:rPr lang="en-US" u="none" dirty="0" smtClean="0"/>
              <a:t>developing applications</a:t>
            </a:r>
          </a:p>
          <a:p>
            <a:pPr marL="0" indent="0">
              <a:buNone/>
            </a:pPr>
            <a:r>
              <a:rPr lang="en-US" u="none" dirty="0" smtClean="0"/>
              <a:t>In short it is a CMS, not something else</a:t>
            </a:r>
          </a:p>
          <a:p>
            <a:pPr lvl="1"/>
            <a:r>
              <a:rPr lang="en-US" u="none" dirty="0" smtClean="0"/>
              <a:t>Did I mention you should not try to develop application with Sites?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4" y="271349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Rendering</a:t>
            </a:r>
            <a:r>
              <a:rPr lang="it-IT" dirty="0" smtClean="0"/>
              <a:t> 1-2-3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concepts</a:t>
            </a:r>
            <a:r>
              <a:rPr lang="it-IT" dirty="0" smtClean="0"/>
              <a:t> to </a:t>
            </a:r>
            <a:r>
              <a:rPr lang="it-IT" dirty="0" err="1" smtClean="0"/>
              <a:t>understand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design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and </a:t>
            </a:r>
            <a:r>
              <a:rPr lang="it-IT" dirty="0" err="1" smtClean="0"/>
              <a:t>templates</a:t>
            </a:r>
            <a:r>
              <a:rPr lang="it-IT" dirty="0" smtClean="0"/>
              <a:t> </a:t>
            </a:r>
          </a:p>
          <a:p>
            <a:r>
              <a:rPr lang="it-IT" dirty="0" smtClean="0"/>
              <a:t>for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4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r>
              <a:rPr lang="it-IT" dirty="0" smtClean="0"/>
              <a:t>;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type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/>
              <a:t>r</a:t>
            </a:r>
            <a:r>
              <a:rPr lang="it-IT" dirty="0" err="1" smtClean="0"/>
              <a:t>oughly</a:t>
            </a:r>
            <a:r>
              <a:rPr lang="it-IT" dirty="0" smtClean="0"/>
              <a:t>, a (</a:t>
            </a:r>
            <a:r>
              <a:rPr lang="it-IT" dirty="0" err="1" smtClean="0"/>
              <a:t>simple</a:t>
            </a:r>
            <a:r>
              <a:rPr lang="it-IT" dirty="0" smtClean="0"/>
              <a:t>)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record in a </a:t>
            </a:r>
            <a:r>
              <a:rPr lang="it-IT" dirty="0" err="1" smtClean="0"/>
              <a:t>table</a:t>
            </a:r>
            <a:endParaRPr lang="it-IT" dirty="0" smtClean="0"/>
          </a:p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endParaRPr lang="it-IT" dirty="0" smtClean="0"/>
          </a:p>
          <a:p>
            <a:pPr lvl="1"/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Can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set (</a:t>
            </a:r>
            <a:r>
              <a:rPr lang="it-IT" dirty="0" err="1" smtClean="0"/>
              <a:t>definition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Roughly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are a master-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table</a:t>
            </a:r>
            <a:r>
              <a:rPr lang="it-IT" dirty="0" smtClean="0"/>
              <a:t> 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3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Basic </a:t>
            </a:r>
            <a:r>
              <a:rPr lang="it-IT" dirty="0" err="1" smtClean="0"/>
              <a:t>Terminology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Element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underlying</a:t>
            </a:r>
            <a:r>
              <a:rPr lang="it-IT" dirty="0"/>
              <a:t> code </a:t>
            </a:r>
            <a:r>
              <a:rPr lang="it-IT" dirty="0" err="1"/>
              <a:t>executed</a:t>
            </a:r>
            <a:r>
              <a:rPr lang="it-IT" dirty="0"/>
              <a:t> by a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JSP </a:t>
            </a:r>
            <a:r>
              <a:rPr lang="it-IT" dirty="0" err="1" smtClean="0"/>
              <a:t>mostly</a:t>
            </a:r>
            <a:endParaRPr lang="it-IT" dirty="0" smtClean="0"/>
          </a:p>
          <a:p>
            <a:pPr lvl="1"/>
            <a:r>
              <a:rPr lang="it-IT" dirty="0" err="1" smtClean="0"/>
              <a:t>Also</a:t>
            </a:r>
            <a:r>
              <a:rPr lang="it-IT" dirty="0" smtClean="0"/>
              <a:t> XML and </a:t>
            </a:r>
            <a:r>
              <a:rPr lang="it-IT" dirty="0" err="1" smtClean="0"/>
              <a:t>Groovy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NOT an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but</a:t>
            </a:r>
            <a:r>
              <a:rPr lang="it-IT" dirty="0" smtClean="0"/>
              <a:t> can be part of an </a:t>
            </a:r>
            <a:r>
              <a:rPr lang="it-IT" dirty="0" err="1"/>
              <a:t>A</a:t>
            </a:r>
            <a:r>
              <a:rPr lang="it-IT" dirty="0" err="1" smtClean="0"/>
              <a:t>sset</a:t>
            </a:r>
            <a:endParaRPr lang="it-IT" dirty="0" smtClean="0"/>
          </a:p>
          <a:p>
            <a:r>
              <a:rPr lang="it-IT" dirty="0" err="1" smtClean="0"/>
              <a:t>Template</a:t>
            </a:r>
            <a:r>
              <a:rPr lang="it-IT" dirty="0" smtClean="0"/>
              <a:t> (and </a:t>
            </a:r>
            <a:r>
              <a:rPr lang="it-IT" dirty="0" err="1" smtClean="0"/>
              <a:t>CSElement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(special)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/>
              <a:t>It</a:t>
            </a:r>
            <a:r>
              <a:rPr lang="it-IT" dirty="0"/>
              <a:t> can render a (non </a:t>
            </a:r>
            <a:r>
              <a:rPr lang="it-IT" dirty="0" err="1"/>
              <a:t>executable</a:t>
            </a:r>
            <a:r>
              <a:rPr lang="it-IT" dirty="0"/>
              <a:t>)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They</a:t>
            </a:r>
            <a:r>
              <a:rPr lang="it-IT" dirty="0" smtClean="0"/>
              <a:t> </a:t>
            </a:r>
            <a:r>
              <a:rPr lang="it-IT" dirty="0" err="1" smtClean="0"/>
              <a:t>wraps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r>
              <a:rPr lang="it-IT" dirty="0" smtClean="0"/>
              <a:t> with </a:t>
            </a:r>
            <a:r>
              <a:rPr lang="it-IT" dirty="0" err="1" smtClean="0"/>
              <a:t>metadata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executable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CMS main concept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Separate </a:t>
            </a:r>
            <a:r>
              <a:rPr lang="it-IT" dirty="0" err="1"/>
              <a:t>content</a:t>
            </a:r>
            <a:r>
              <a:rPr lang="it-IT" dirty="0"/>
              <a:t> from </a:t>
            </a:r>
            <a:r>
              <a:rPr lang="it-IT" dirty="0" err="1"/>
              <a:t>presentation</a:t>
            </a:r>
            <a:endParaRPr lang="it-IT" dirty="0"/>
          </a:p>
          <a:p>
            <a:pPr lvl="1"/>
            <a:r>
              <a:rPr lang="it-IT" dirty="0"/>
              <a:t>Select an </a:t>
            </a: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content</a:t>
            </a:r>
            <a:r>
              <a:rPr lang="it-IT" dirty="0" smtClean="0"/>
              <a:t> data)</a:t>
            </a:r>
            <a:endParaRPr lang="it-IT" dirty="0"/>
          </a:p>
          <a:p>
            <a:pPr lvl="2"/>
            <a:r>
              <a:rPr lang="it-IT" dirty="0"/>
              <a:t>c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type</a:t>
            </a:r>
            <a:endParaRPr lang="it-IT" dirty="0"/>
          </a:p>
          <a:p>
            <a:pPr lvl="2"/>
            <a:r>
              <a:rPr lang="it-IT" dirty="0" err="1"/>
              <a:t>cid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content</a:t>
            </a:r>
            <a:r>
              <a:rPr lang="it-IT" dirty="0"/>
              <a:t> id</a:t>
            </a:r>
          </a:p>
          <a:p>
            <a:pPr lvl="1"/>
            <a:r>
              <a:rPr lang="it-IT" dirty="0"/>
              <a:t>Select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(</a:t>
            </a:r>
            <a:r>
              <a:rPr lang="it-IT" dirty="0" err="1" smtClean="0"/>
              <a:t>presentation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)</a:t>
            </a:r>
            <a:endParaRPr lang="it-IT" dirty="0"/>
          </a:p>
          <a:p>
            <a:pPr lvl="2"/>
            <a:r>
              <a:rPr lang="it-IT" dirty="0" err="1"/>
              <a:t>p</a:t>
            </a:r>
            <a:r>
              <a:rPr lang="it-IT" dirty="0" err="1" smtClean="0"/>
              <a:t>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Element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smtClean="0"/>
              <a:t>an </a:t>
            </a:r>
            <a:r>
              <a:rPr lang="it-IT" dirty="0" err="1" smtClean="0"/>
              <a:t>element</a:t>
            </a:r>
            <a:r>
              <a:rPr lang="it-IT" dirty="0" smtClean="0"/>
              <a:t> to </a:t>
            </a:r>
            <a:r>
              <a:rPr lang="it-IT" dirty="0"/>
              <a:t>an </a:t>
            </a:r>
            <a:r>
              <a:rPr lang="it-IT" dirty="0" err="1"/>
              <a:t>asset</a:t>
            </a:r>
            <a:endParaRPr lang="it-IT" dirty="0"/>
          </a:p>
          <a:p>
            <a:pPr lvl="2"/>
            <a:r>
              <a:rPr lang="it-IT" dirty="0"/>
              <a:t>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/>
              <a:t>and a </a:t>
            </a:r>
            <a:r>
              <a:rPr lang="it-IT" dirty="0" err="1"/>
              <a:t>c+cid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3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it-IT" dirty="0" smtClean="0"/>
              <a:t>C</a:t>
            </a:r>
          </a:p>
          <a:p>
            <a:pPr marL="0" indent="0" algn="r">
              <a:buNone/>
            </a:pPr>
            <a:r>
              <a:rPr lang="it-IT" dirty="0" smtClean="0"/>
              <a:t>CID</a:t>
            </a:r>
          </a:p>
          <a:p>
            <a:pPr marL="0" indent="0" algn="r">
              <a:buNone/>
            </a:pPr>
            <a:r>
              <a:rPr lang="it-IT" dirty="0" smtClean="0"/>
              <a:t>PAGENAME</a:t>
            </a:r>
          </a:p>
          <a:p>
            <a:pPr marL="0" indent="0" algn="r">
              <a:buNone/>
            </a:pPr>
            <a:r>
              <a:rPr lang="it-IT" dirty="0" smtClean="0"/>
              <a:t>SITE</a:t>
            </a:r>
          </a:p>
          <a:p>
            <a:pPr marL="0" indent="0" algn="r">
              <a:buNone/>
            </a:pPr>
            <a:r>
              <a:rPr lang="it-IT" dirty="0" smtClean="0"/>
              <a:t>RENDERMODE</a:t>
            </a:r>
          </a:p>
          <a:p>
            <a:pPr algn="r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Content </a:t>
            </a:r>
            <a:r>
              <a:rPr lang="it-IT" dirty="0" err="1" smtClean="0"/>
              <a:t>Type</a:t>
            </a:r>
            <a:endParaRPr lang="it-IT" dirty="0" smtClean="0"/>
          </a:p>
          <a:p>
            <a:r>
              <a:rPr lang="it-IT" dirty="0" smtClean="0"/>
              <a:t>Content ID</a:t>
            </a:r>
          </a:p>
          <a:p>
            <a:r>
              <a:rPr lang="it-IT" dirty="0" smtClean="0"/>
              <a:t>Site Entry to render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current</a:t>
            </a:r>
            <a:r>
              <a:rPr lang="it-IT" dirty="0" smtClean="0"/>
              <a:t> site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mode (live, insite, </a:t>
            </a:r>
            <a:r>
              <a:rPr lang="it-IT" dirty="0" err="1" smtClean="0"/>
              <a:t>preview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28650" y="2526384"/>
            <a:ext cx="3886200" cy="390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/>
          </a:p>
        </p:txBody>
      </p:sp>
      <p:sp>
        <p:nvSpPr>
          <p:cNvPr id="10251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2801256"/>
            <a:ext cx="3886200" cy="383761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 smtClean="0"/>
              <a:t>Wrapper</a:t>
            </a:r>
            <a:endParaRPr lang="it-IT" sz="2800" dirty="0"/>
          </a:p>
        </p:txBody>
      </p:sp>
      <p:sp>
        <p:nvSpPr>
          <p:cNvPr id="10252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starts</a:t>
            </a:r>
            <a:r>
              <a:rPr lang="it-IT" sz="2800" dirty="0" smtClean="0"/>
              <a:t> </a:t>
            </a:r>
            <a:r>
              <a:rPr lang="it-IT" sz="2800" dirty="0" err="1"/>
              <a:t>always</a:t>
            </a:r>
            <a:r>
              <a:rPr lang="it-IT" sz="2800" dirty="0"/>
              <a:t> with a </a:t>
            </a:r>
            <a:r>
              <a:rPr lang="it-IT" dirty="0" err="1" smtClean="0"/>
              <a:t>Wrapper</a:t>
            </a:r>
            <a:r>
              <a:rPr lang="it-IT" dirty="0" smtClean="0"/>
              <a:t> and c/</a:t>
            </a:r>
            <a:r>
              <a:rPr lang="it-IT" dirty="0" err="1" smtClean="0"/>
              <a:t>cid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select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and a layout</a:t>
            </a:r>
            <a:endParaRPr lang="it-IT" sz="2400" dirty="0"/>
          </a:p>
          <a:p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 smtClean="0"/>
              <a:t>apply</a:t>
            </a:r>
            <a:r>
              <a:rPr lang="it-IT" sz="2800" dirty="0" smtClean="0"/>
              <a:t>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elements</a:t>
            </a:r>
            <a:r>
              <a:rPr lang="it-IT" sz="2800" dirty="0" smtClean="0"/>
              <a:t> to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/>
              <a:t>on the road</a:t>
            </a:r>
          </a:p>
        </p:txBody>
      </p:sp>
      <p:grpSp>
        <p:nvGrpSpPr>
          <p:cNvPr id="10244" name="Group 13"/>
          <p:cNvGrpSpPr>
            <a:grpSpLocks/>
          </p:cNvGrpSpPr>
          <p:nvPr/>
        </p:nvGrpSpPr>
        <p:grpSpPr bwMode="auto">
          <a:xfrm>
            <a:off x="883209" y="3396768"/>
            <a:ext cx="3124200" cy="2366963"/>
            <a:chOff x="1296" y="1869"/>
            <a:chExt cx="1968" cy="1491"/>
          </a:xfrm>
        </p:grpSpPr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1296" y="1869"/>
              <a:ext cx="1968" cy="14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fr-FR" sz="2400">
                <a:latin typeface="Times New Roman" panose="02020603050405020304" pitchFamily="18" charset="0"/>
              </a:endParaRPr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1392" y="2160"/>
              <a:ext cx="1776" cy="240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TopNav</a:t>
              </a:r>
              <a:endParaRPr lang="en-US" sz="1400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1392" y="2448"/>
              <a:ext cx="480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SideNav</a:t>
              </a:r>
              <a:endParaRPr lang="en-US" sz="1400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1920" y="2448"/>
              <a:ext cx="1248" cy="672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Detail</a:t>
              </a:r>
              <a:endParaRPr lang="en-US" sz="1400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1392" y="3168"/>
              <a:ext cx="1776" cy="144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fr-FR" sz="1400"/>
                <a:t>Footer</a:t>
              </a:r>
              <a:endParaRPr lang="en-US" sz="1400"/>
            </a:p>
          </p:txBody>
        </p:sp>
        <p:sp>
          <p:nvSpPr>
            <p:cNvPr id="10250" name="Text Box 12"/>
            <p:cNvSpPr txBox="1">
              <a:spLocks noChangeArrowheads="1"/>
            </p:cNvSpPr>
            <p:nvPr/>
          </p:nvSpPr>
          <p:spPr bwMode="auto">
            <a:xfrm>
              <a:off x="1802" y="1919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sz="1400" dirty="0" err="1"/>
                <a:t>Layout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90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Site Plan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 dirty="0"/>
              <a:t>Page</a:t>
            </a:r>
          </a:p>
          <a:p>
            <a:pPr marL="0" indent="0">
              <a:buNone/>
            </a:pPr>
            <a:r>
              <a:rPr lang="it-IT" sz="2800" dirty="0"/>
              <a:t>    </a:t>
            </a:r>
            <a:r>
              <a:rPr lang="it-IT" sz="2800" dirty="0" smtClean="0"/>
              <a:t>News</a:t>
            </a:r>
            <a:endParaRPr lang="it-IT" sz="2800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118528" y="1624756"/>
            <a:ext cx="3886200" cy="4112492"/>
          </a:xfrm>
        </p:spPr>
        <p:txBody>
          <a:bodyPr/>
          <a:lstStyle/>
          <a:p>
            <a:r>
              <a:rPr lang="it-IT" sz="2800" dirty="0"/>
              <a:t>Select </a:t>
            </a:r>
            <a:r>
              <a:rPr lang="it-IT" sz="2800" dirty="0" err="1"/>
              <a:t>your</a:t>
            </a:r>
            <a:r>
              <a:rPr lang="it-IT" sz="2800" dirty="0"/>
              <a:t> </a:t>
            </a:r>
            <a:r>
              <a:rPr lang="it-IT" sz="2800" dirty="0" err="1" smtClean="0"/>
              <a:t>content</a:t>
            </a:r>
            <a:r>
              <a:rPr lang="it-IT" sz="2800" dirty="0" smtClean="0"/>
              <a:t> </a:t>
            </a:r>
            <a:r>
              <a:rPr lang="it-IT" sz="2800" dirty="0" err="1" smtClean="0"/>
              <a:t>type</a:t>
            </a:r>
            <a:endParaRPr lang="it-IT" sz="2800" dirty="0"/>
          </a:p>
          <a:p>
            <a:pPr lvl="1"/>
            <a:r>
              <a:rPr lang="it-IT" sz="2400" dirty="0"/>
              <a:t>c=Page</a:t>
            </a:r>
          </a:p>
          <a:p>
            <a:pPr lvl="1"/>
            <a:r>
              <a:rPr lang="it-IT" sz="2400" dirty="0" smtClean="0"/>
              <a:t>c=News</a:t>
            </a:r>
          </a:p>
          <a:p>
            <a:pPr lvl="2"/>
            <a:r>
              <a:rPr lang="it-IT" sz="2000" dirty="0" smtClean="0"/>
              <a:t>NOT ALWAYS </a:t>
            </a:r>
            <a:r>
              <a:rPr lang="it-IT" sz="2000" dirty="0" err="1" smtClean="0"/>
              <a:t>you</a:t>
            </a:r>
            <a:r>
              <a:rPr lang="it-IT" sz="2000" dirty="0" smtClean="0"/>
              <a:t>  </a:t>
            </a:r>
            <a:r>
              <a:rPr lang="it-IT" sz="2000" dirty="0" err="1" smtClean="0"/>
              <a:t>will</a:t>
            </a:r>
            <a:r>
              <a:rPr lang="it-IT" sz="2000" dirty="0" smtClean="0"/>
              <a:t> render a Page </a:t>
            </a:r>
            <a:r>
              <a:rPr lang="it-IT" sz="2000" dirty="0" err="1" smtClean="0"/>
              <a:t>asset</a:t>
            </a:r>
            <a:r>
              <a:rPr lang="it-IT" sz="2000" dirty="0" smtClean="0"/>
              <a:t> to a full web page</a:t>
            </a:r>
            <a:endParaRPr lang="it-IT" sz="2000" dirty="0"/>
          </a:p>
        </p:txBody>
      </p:sp>
      <p:pic>
        <p:nvPicPr>
          <p:cNvPr id="8198" name="Picture 6" descr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8" y="3487224"/>
            <a:ext cx="5279015" cy="30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V="1">
            <a:off x="901212" y="2893924"/>
            <a:ext cx="3140" cy="8642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628950" y="3487224"/>
            <a:ext cx="8583" cy="98429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9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45966" y="1006197"/>
            <a:ext cx="3886200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smtClean="0"/>
              <a:t>News</a:t>
            </a:r>
            <a:endParaRPr lang="it-IT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News/Layout </a:t>
            </a:r>
            <a:r>
              <a:rPr lang="it-IT" sz="2800" dirty="0"/>
              <a:t>with </a:t>
            </a:r>
            <a:r>
              <a:rPr lang="it-IT" sz="2800" dirty="0" smtClean="0"/>
              <a:t>c=News </a:t>
            </a:r>
            <a:endParaRPr lang="it-IT" sz="2800" dirty="0"/>
          </a:p>
          <a:p>
            <a:pPr lvl="1"/>
            <a:r>
              <a:rPr lang="it-IT" sz="2400" dirty="0"/>
              <a:t>Call </a:t>
            </a:r>
            <a:r>
              <a:rPr lang="it-IT" dirty="0" smtClean="0"/>
              <a:t>News</a:t>
            </a:r>
            <a:r>
              <a:rPr lang="it-IT" sz="2400" dirty="0" smtClean="0"/>
              <a:t>/</a:t>
            </a:r>
            <a:r>
              <a:rPr lang="it-IT" sz="2400" dirty="0" err="1" smtClean="0"/>
              <a:t>Detail</a:t>
            </a:r>
            <a:endParaRPr lang="it-IT" sz="2400" dirty="0"/>
          </a:p>
          <a:p>
            <a:pPr lvl="2"/>
            <a:r>
              <a:rPr lang="it-IT" sz="2000" dirty="0"/>
              <a:t>Call</a:t>
            </a:r>
            <a:br>
              <a:rPr lang="it-IT" sz="2000" dirty="0"/>
            </a:br>
            <a:r>
              <a:rPr lang="it-IT" sz="2000" dirty="0" smtClean="0"/>
              <a:t>Image/</a:t>
            </a:r>
            <a:r>
              <a:rPr lang="it-IT" sz="2000" dirty="0" err="1" smtClean="0"/>
              <a:t>Detail</a:t>
            </a:r>
            <a:endParaRPr lang="it-IT" sz="2000" dirty="0"/>
          </a:p>
        </p:txBody>
      </p:sp>
      <p:pic>
        <p:nvPicPr>
          <p:cNvPr id="15364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76375" y="3213100"/>
            <a:ext cx="2735263" cy="201612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476375" y="3357563"/>
            <a:ext cx="935038" cy="10080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95288" y="1484313"/>
            <a:ext cx="13596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92275" y="5876925"/>
            <a:ext cx="14237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1979613" y="1844675"/>
            <a:ext cx="576262" cy="13684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1979613" y="4365625"/>
            <a:ext cx="288925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3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Architecture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diagrams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10150" y="1045368"/>
            <a:ext cx="3986883" cy="1325563"/>
          </a:xfrm>
        </p:spPr>
        <p:txBody>
          <a:bodyPr/>
          <a:lstStyle/>
          <a:p>
            <a:r>
              <a:rPr lang="it-IT" dirty="0" smtClean="0"/>
              <a:t>News/Layout</a:t>
            </a:r>
            <a:endParaRPr lang="it-IT" dirty="0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 smtClean="0"/>
              <a:t>Layouts render</a:t>
            </a:r>
            <a:endParaRPr lang="it-IT" sz="2800" dirty="0"/>
          </a:p>
          <a:p>
            <a:pPr lvl="1"/>
            <a:r>
              <a:rPr lang="it-IT" sz="2400" dirty="0" err="1" smtClean="0"/>
              <a:t>TopNav</a:t>
            </a:r>
            <a:endParaRPr lang="it-IT" sz="2400" dirty="0"/>
          </a:p>
          <a:p>
            <a:pPr lvl="1"/>
            <a:r>
              <a:rPr lang="it-IT" sz="2400" dirty="0" err="1" smtClean="0"/>
              <a:t>SideNav</a:t>
            </a:r>
            <a:endParaRPr lang="it-IT" sz="2400" dirty="0"/>
          </a:p>
          <a:p>
            <a:pPr lvl="1"/>
            <a:r>
              <a:rPr lang="it-IT" sz="2400" dirty="0" err="1" smtClean="0"/>
              <a:t>Footer</a:t>
            </a:r>
            <a:endParaRPr lang="it-IT" sz="2400" dirty="0"/>
          </a:p>
          <a:p>
            <a:r>
              <a:rPr lang="it-IT" dirty="0" err="1" smtClean="0"/>
              <a:t>Navigations</a:t>
            </a:r>
            <a:r>
              <a:rPr lang="it-IT" dirty="0" smtClean="0"/>
              <a:t> </a:t>
            </a:r>
            <a:r>
              <a:rPr lang="it-IT" dirty="0" err="1" smtClean="0"/>
              <a:t>c</a:t>
            </a:r>
            <a:r>
              <a:rPr lang="it-IT" sz="2800" dirty="0" err="1" smtClean="0"/>
              <a:t>onsult</a:t>
            </a:r>
            <a:r>
              <a:rPr lang="it-IT" sz="2800" dirty="0" smtClean="0"/>
              <a:t> </a:t>
            </a:r>
            <a:r>
              <a:rPr lang="it-IT" sz="2800" dirty="0" err="1"/>
              <a:t>siteplan</a:t>
            </a:r>
            <a:r>
              <a:rPr lang="it-IT" sz="2800" dirty="0"/>
              <a:t> for c/</a:t>
            </a:r>
            <a:r>
              <a:rPr lang="it-IT" sz="2800" dirty="0" err="1"/>
              <a:t>cid</a:t>
            </a:r>
            <a:endParaRPr lang="it-IT" sz="2800" dirty="0"/>
          </a:p>
          <a:p>
            <a:r>
              <a:rPr lang="it-IT" dirty="0"/>
              <a:t>C</a:t>
            </a:r>
            <a:r>
              <a:rPr lang="it-IT" sz="2800" dirty="0" smtClean="0"/>
              <a:t>all </a:t>
            </a:r>
            <a:r>
              <a:rPr lang="it-IT" sz="2800" dirty="0"/>
              <a:t>Page/Link for the </a:t>
            </a:r>
            <a:r>
              <a:rPr lang="it-IT" sz="2800" dirty="0" err="1"/>
              <a:t>links</a:t>
            </a:r>
            <a:endParaRPr lang="it-IT" sz="2800" dirty="0"/>
          </a:p>
        </p:txBody>
      </p:sp>
      <p:pic>
        <p:nvPicPr>
          <p:cNvPr id="13318" name="Picture 5" descr="site_pressreleas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133600"/>
            <a:ext cx="4038600" cy="3408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39750" y="2708275"/>
            <a:ext cx="3455988" cy="504825"/>
          </a:xfrm>
          <a:prstGeom prst="rect">
            <a:avLst/>
          </a:prstGeom>
          <a:solidFill>
            <a:schemeClr val="accent1">
              <a:alpha val="1000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84213" y="5229225"/>
            <a:ext cx="3455987" cy="3603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68313" y="3284538"/>
            <a:ext cx="863600" cy="16557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684213" y="29972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468313" y="3429000"/>
            <a:ext cx="719137" cy="1444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971550" y="13414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it-IT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68313" y="1484313"/>
            <a:ext cx="924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TopNav</a:t>
            </a:r>
            <a:endParaRPr lang="it-IT" dirty="0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827088" y="1844675"/>
            <a:ext cx="0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2051050" y="14843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/>
              <a:t>Page/Link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2051050" y="6092825"/>
            <a:ext cx="8370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/>
              <a:t>F</a:t>
            </a:r>
            <a:r>
              <a:rPr lang="it-IT" dirty="0" err="1" smtClean="0"/>
              <a:t>ooter</a:t>
            </a:r>
            <a:endParaRPr lang="it-IT" dirty="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179388" y="6165850"/>
            <a:ext cx="978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err="1" smtClean="0"/>
              <a:t>SideNav</a:t>
            </a:r>
            <a:endParaRPr lang="it-IT" dirty="0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11188" y="4941888"/>
            <a:ext cx="0" cy="12954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339975" y="5589588"/>
            <a:ext cx="0" cy="6477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1258888" y="1844675"/>
            <a:ext cx="1152525" cy="12239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 flipH="1">
            <a:off x="1187450" y="1844675"/>
            <a:ext cx="1584325" cy="17287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9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95978" y="1104106"/>
            <a:ext cx="8103516" cy="1325563"/>
          </a:xfrm>
        </p:spPr>
        <p:txBody>
          <a:bodyPr/>
          <a:lstStyle/>
          <a:p>
            <a:r>
              <a:rPr lang="it-IT" smtClean="0"/>
              <a:t>Render Page</a:t>
            </a:r>
            <a:endParaRPr lang="it-IT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11700" y="2564606"/>
            <a:ext cx="4244975" cy="4525963"/>
          </a:xfrm>
        </p:spPr>
        <p:txBody>
          <a:bodyPr/>
          <a:lstStyle/>
          <a:p>
            <a:r>
              <a:rPr lang="it-IT" smtClean="0"/>
              <a:t>Page</a:t>
            </a:r>
            <a:r>
              <a:rPr lang="it-IT" sz="2800" smtClean="0"/>
              <a:t>/Layout</a:t>
            </a:r>
          </a:p>
          <a:p>
            <a:pPr lvl="1"/>
            <a:r>
              <a:rPr lang="it-IT" sz="2400" smtClean="0"/>
              <a:t>Call</a:t>
            </a:r>
          </a:p>
          <a:p>
            <a:pPr lvl="2"/>
            <a:r>
              <a:rPr lang="it-IT" sz="2000" smtClean="0"/>
              <a:t>Page/Detail</a:t>
            </a:r>
          </a:p>
          <a:p>
            <a:pPr lvl="1"/>
            <a:r>
              <a:rPr lang="it-IT" sz="2400" smtClean="0"/>
              <a:t>For each children</a:t>
            </a:r>
          </a:p>
          <a:p>
            <a:pPr lvl="2"/>
            <a:r>
              <a:rPr lang="it-IT" sz="2000" smtClean="0"/>
              <a:t>Call News/Summary</a:t>
            </a:r>
          </a:p>
          <a:p>
            <a:pPr lvl="3">
              <a:buFontTx/>
              <a:buNone/>
            </a:pPr>
            <a:endParaRPr lang="it-IT" sz="1800" dirty="0"/>
          </a:p>
        </p:txBody>
      </p:sp>
      <p:pic>
        <p:nvPicPr>
          <p:cNvPr id="20484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476375" y="3357563"/>
            <a:ext cx="2879725" cy="6477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1476375" y="4005263"/>
            <a:ext cx="2879725" cy="5762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76375" y="4581525"/>
            <a:ext cx="2879725" cy="57626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879475" y="15049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331913" y="1916113"/>
            <a:ext cx="431800" cy="12969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47675" y="6040438"/>
            <a:ext cx="17155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dirty="0" smtClean="0"/>
              <a:t>News/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827088" y="3716338"/>
            <a:ext cx="649287" cy="23050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V="1">
            <a:off x="1042988" y="4437063"/>
            <a:ext cx="433387" cy="1584325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flipV="1">
            <a:off x="1258888" y="5157788"/>
            <a:ext cx="288925" cy="8636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06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51089" y="997621"/>
            <a:ext cx="4485093" cy="1325563"/>
          </a:xfrm>
        </p:spPr>
        <p:txBody>
          <a:bodyPr/>
          <a:lstStyle/>
          <a:p>
            <a:r>
              <a:rPr lang="it-IT" dirty="0"/>
              <a:t>Render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sz="2800" dirty="0"/>
              <a:t>Call</a:t>
            </a:r>
            <a:br>
              <a:rPr lang="it-IT" sz="2800" dirty="0"/>
            </a:br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r>
              <a:rPr lang="it-IT" sz="2800" dirty="0"/>
              <a:t>Call </a:t>
            </a:r>
            <a:br>
              <a:rPr lang="it-IT" sz="2800" dirty="0"/>
            </a:br>
            <a:r>
              <a:rPr lang="it-IT" dirty="0" smtClean="0"/>
              <a:t>News</a:t>
            </a:r>
            <a:r>
              <a:rPr lang="it-IT" sz="2800" dirty="0" smtClean="0"/>
              <a:t>/Link</a:t>
            </a:r>
            <a:endParaRPr lang="it-IT" sz="2800" dirty="0"/>
          </a:p>
        </p:txBody>
      </p:sp>
      <p:pic>
        <p:nvPicPr>
          <p:cNvPr id="21508" name="Picture 4" descr="site_home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20913"/>
            <a:ext cx="4038600" cy="3282950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258888" y="3213100"/>
            <a:ext cx="3455987" cy="20875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476375" y="3284538"/>
            <a:ext cx="2879725" cy="792162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1547813" y="3429000"/>
            <a:ext cx="431800" cy="504825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835150" y="3860800"/>
            <a:ext cx="719138" cy="144463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it-IT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1331913" y="1557338"/>
            <a:ext cx="1779654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Image/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1476375" y="5876925"/>
            <a:ext cx="119295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dirty="0" smtClean="0"/>
              <a:t>News/Link</a:t>
            </a:r>
            <a:endParaRPr lang="it-IT" dirty="0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1908175" y="1844675"/>
            <a:ext cx="719138" cy="1584325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V="1">
            <a:off x="1979613" y="4005263"/>
            <a:ext cx="288925" cy="1944687"/>
          </a:xfrm>
          <a:prstGeom prst="line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3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CSElements</a:t>
            </a:r>
            <a:endParaRPr lang="it-IT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 err="1" smtClean="0"/>
              <a:t>Wrapper</a:t>
            </a:r>
            <a:endParaRPr lang="it-IT" sz="2800" dirty="0" smtClean="0"/>
          </a:p>
          <a:p>
            <a:r>
              <a:rPr lang="it-IT" sz="2800" dirty="0" smtClean="0"/>
              <a:t>Page/Layout</a:t>
            </a:r>
          </a:p>
          <a:p>
            <a:r>
              <a:rPr lang="it-IT" dirty="0" smtClean="0"/>
              <a:t>News/Layout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 err="1" smtClean="0"/>
              <a:t>TopNav</a:t>
            </a:r>
            <a:endParaRPr lang="it-IT" sz="2800" dirty="0"/>
          </a:p>
          <a:p>
            <a:r>
              <a:rPr lang="it-IT" sz="2800" dirty="0" err="1" smtClean="0"/>
              <a:t>SideNav</a:t>
            </a:r>
            <a:endParaRPr lang="it-IT" sz="2800" dirty="0"/>
          </a:p>
          <a:p>
            <a:r>
              <a:rPr lang="it-IT" sz="2800" dirty="0" err="1" smtClean="0"/>
              <a:t>Footer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endParaRPr lang="it-IT" sz="2800" dirty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906387" y="2112913"/>
            <a:ext cx="4978400" cy="45259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Page/</a:t>
            </a:r>
            <a:r>
              <a:rPr lang="it-IT" dirty="0" err="1"/>
              <a:t>Detail</a:t>
            </a:r>
            <a:endParaRPr lang="it-IT" dirty="0"/>
          </a:p>
          <a:p>
            <a:r>
              <a:rPr lang="it-IT" dirty="0"/>
              <a:t>Page/Link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News/Link</a:t>
            </a:r>
            <a:endParaRPr lang="it-IT" sz="2800" dirty="0"/>
          </a:p>
          <a:p>
            <a:r>
              <a:rPr lang="it-IT" sz="2800" dirty="0" smtClean="0"/>
              <a:t>News/</a:t>
            </a:r>
            <a:r>
              <a:rPr lang="it-IT" sz="2800" dirty="0" err="1" smtClean="0"/>
              <a:t>Summary</a:t>
            </a:r>
            <a:endParaRPr lang="it-IT" sz="2800" dirty="0"/>
          </a:p>
          <a:p>
            <a:pPr>
              <a:buFontTx/>
              <a:buNone/>
            </a:pP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Detail</a:t>
            </a:r>
            <a:endParaRPr lang="it-IT" sz="2800" dirty="0"/>
          </a:p>
          <a:p>
            <a:r>
              <a:rPr lang="it-IT" sz="2800" dirty="0" smtClean="0"/>
              <a:t>Image/</a:t>
            </a:r>
            <a:r>
              <a:rPr lang="it-IT" sz="2800" dirty="0" err="1" smtClean="0"/>
              <a:t>Summary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3709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Test Drive </a:t>
            </a:r>
            <a:r>
              <a:rPr lang="it-IT" dirty="0" err="1" smtClean="0"/>
              <a:t>Sites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>UI </a:t>
            </a:r>
            <a:r>
              <a:rPr lang="it-IT" dirty="0" smtClean="0"/>
              <a:t>and Development </a:t>
            </a:r>
            <a:r>
              <a:rPr lang="it-IT" dirty="0" err="1" smtClean="0"/>
              <a:t>tools</a:t>
            </a:r>
            <a:endParaRPr lang="it-IT" dirty="0"/>
          </a:p>
        </p:txBody>
      </p:sp>
      <p:sp>
        <p:nvSpPr>
          <p:cNvPr id="7" name="Sottotitol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works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4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Form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121" y="2554288"/>
            <a:ext cx="5739757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2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Visual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02" y="2281287"/>
            <a:ext cx="6140196" cy="4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Contributor Interface - Slot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29" y="2281287"/>
            <a:ext cx="577900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Admin</a:t>
            </a:r>
            <a:r>
              <a:rPr lang="it-IT" dirty="0" smtClean="0"/>
              <a:t> Interface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38" y="2554288"/>
            <a:ext cx="5040124" cy="407352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Prerequisites</a:t>
            </a:r>
            <a:r>
              <a:rPr lang="it-IT" dirty="0"/>
              <a:t> for </a:t>
            </a:r>
            <a:r>
              <a:rPr lang="it-IT" dirty="0" err="1"/>
              <a:t>AgileSites</a:t>
            </a:r>
            <a:r>
              <a:rPr lang="it-IT" dirty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IMPORTANT: </a:t>
            </a:r>
          </a:p>
          <a:p>
            <a:pPr lvl="1"/>
            <a:r>
              <a:rPr lang="it-IT" dirty="0" err="1" smtClean="0"/>
              <a:t>Install</a:t>
            </a:r>
            <a:r>
              <a:rPr lang="it-IT" dirty="0" smtClean="0"/>
              <a:t> JAVA 1.7 JDK (</a:t>
            </a:r>
            <a:r>
              <a:rPr lang="it-IT" dirty="0" err="1" smtClean="0"/>
              <a:t>Sites</a:t>
            </a:r>
            <a:r>
              <a:rPr lang="it-IT" dirty="0" smtClean="0"/>
              <a:t> 11g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work with Java 8)</a:t>
            </a:r>
          </a:p>
          <a:p>
            <a:pPr lvl="1"/>
            <a:r>
              <a:rPr lang="it-IT" dirty="0" err="1" smtClean="0"/>
              <a:t>ensure</a:t>
            </a:r>
            <a:r>
              <a:rPr lang="it-IT" dirty="0" smtClean="0"/>
              <a:t> JAVA_HOME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Jdk</a:t>
            </a:r>
            <a:r>
              <a:rPr lang="it-IT" dirty="0" smtClean="0"/>
              <a:t> 1.7</a:t>
            </a:r>
          </a:p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sbt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http://</a:t>
            </a:r>
            <a:r>
              <a:rPr lang="it-IT" dirty="0" err="1" smtClean="0"/>
              <a:t>www.scala-sbt.org</a:t>
            </a:r>
            <a:endParaRPr lang="it-IT" dirty="0" smtClean="0"/>
          </a:p>
          <a:p>
            <a:pPr lvl="2"/>
            <a:r>
              <a:rPr lang="it-IT" dirty="0" err="1" smtClean="0"/>
              <a:t>Quick</a:t>
            </a:r>
            <a:r>
              <a:rPr lang="it-IT" dirty="0" smtClean="0"/>
              <a:t> test: start SBT and 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java 1.7 </a:t>
            </a:r>
            <a:r>
              <a:rPr lang="it-IT" dirty="0" smtClean="0"/>
              <a:t>with</a:t>
            </a:r>
            <a:br>
              <a:rPr lang="it-IT" dirty="0" smtClean="0"/>
            </a:br>
            <a:endParaRPr lang="it-IT" dirty="0" smtClean="0"/>
          </a:p>
          <a:p>
            <a:pPr marL="914400" lvl="2" indent="0">
              <a:buNone/>
            </a:pPr>
            <a:r>
              <a:rPr lang="it-IT" dirty="0" err="1" smtClean="0">
                <a:latin typeface="Courier"/>
                <a:cs typeface="Courier"/>
              </a:rPr>
              <a:t>eval</a:t>
            </a:r>
            <a:r>
              <a:rPr lang="it-IT" dirty="0" smtClean="0">
                <a:latin typeface="Courier"/>
                <a:cs typeface="Courier"/>
              </a:rPr>
              <a:t> </a:t>
            </a:r>
            <a:r>
              <a:rPr lang="it-IT" dirty="0" err="1" smtClean="0">
                <a:latin typeface="Courier"/>
                <a:cs typeface="Courier"/>
              </a:rPr>
              <a:t>sys.props</a:t>
            </a:r>
            <a:r>
              <a:rPr lang="it-IT" dirty="0" smtClean="0">
                <a:latin typeface="Courier"/>
                <a:cs typeface="Courier"/>
              </a:rPr>
              <a:t>("</a:t>
            </a:r>
            <a:r>
              <a:rPr lang="it-IT" dirty="0" err="1" smtClean="0">
                <a:latin typeface="Courier"/>
                <a:cs typeface="Courier"/>
              </a:rPr>
              <a:t>java.version</a:t>
            </a:r>
            <a:r>
              <a:rPr lang="it-IT" dirty="0" smtClean="0">
                <a:latin typeface="Courier"/>
                <a:cs typeface="Courier"/>
              </a:rPr>
              <a:t>")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Hidden</a:t>
            </a:r>
            <a:r>
              <a:rPr lang="it-IT" dirty="0" smtClean="0"/>
              <a:t> </a:t>
            </a:r>
            <a:r>
              <a:rPr lang="it-IT" dirty="0" err="1" smtClean="0"/>
              <a:t>Secrets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of the Zen Master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asked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and no-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told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9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r>
              <a:rPr lang="it-IT" dirty="0" smtClean="0"/>
              <a:t> 11g &amp; </a:t>
            </a:r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smtClean="0"/>
              <a:t>3.11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628650" y="2567757"/>
            <a:ext cx="7886700" cy="4072379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starter.zip</a:t>
            </a:r>
            <a:r>
              <a:rPr lang="it-IT" dirty="0" smtClean="0"/>
              <a:t> from TODO/</a:t>
            </a:r>
            <a:r>
              <a:rPr lang="it-IT" dirty="0" err="1" smtClean="0"/>
              <a:t>started.zip</a:t>
            </a:r>
            <a:endParaRPr lang="it-IT" dirty="0" smtClean="0"/>
          </a:p>
          <a:p>
            <a:pPr lvl="1"/>
            <a:r>
              <a:rPr lang="it-IT" dirty="0" err="1" smtClean="0"/>
              <a:t>Unzip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in a </a:t>
            </a:r>
            <a:r>
              <a:rPr lang="it-IT" dirty="0" smtClean="0"/>
              <a:t>directory of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choice</a:t>
            </a:r>
            <a:endParaRPr lang="it-IT" dirty="0" smtClean="0"/>
          </a:p>
          <a:p>
            <a:pPr lvl="1"/>
            <a:r>
              <a:rPr lang="it-IT" dirty="0" err="1" smtClean="0"/>
              <a:t>Install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 smtClean="0"/>
          </a:p>
          <a:p>
            <a:pPr lvl="2"/>
            <a:r>
              <a:rPr lang="it-IT" dirty="0" err="1" smtClean="0">
                <a:latin typeface="Courier"/>
                <a:cs typeface="Courier"/>
              </a:rPr>
              <a:t>sitesDownload</a:t>
            </a:r>
            <a:r>
              <a:rPr lang="it-IT" dirty="0" smtClean="0">
                <a:latin typeface="Courier"/>
                <a:cs typeface="Courier"/>
              </a:rPr>
              <a:t> &lt;username&gt; &lt;password&gt;</a:t>
            </a:r>
          </a:p>
          <a:p>
            <a:pPr lvl="2"/>
            <a:r>
              <a:rPr lang="it-IT" dirty="0" err="1" smtClean="0">
                <a:latin typeface="Courier"/>
                <a:cs typeface="Courier"/>
              </a:rPr>
              <a:t>sitesInstall</a:t>
            </a:r>
            <a:endParaRPr lang="it-IT" dirty="0">
              <a:latin typeface="Courier"/>
              <a:cs typeface="Courier"/>
            </a:endParaRPr>
          </a:p>
          <a:p>
            <a:r>
              <a:rPr lang="it-IT" dirty="0" smtClean="0"/>
              <a:t>Control </a:t>
            </a:r>
            <a:r>
              <a:rPr lang="it-IT" dirty="0" err="1" smtClean="0"/>
              <a:t>sites</a:t>
            </a:r>
            <a:r>
              <a:rPr lang="it-IT" dirty="0" smtClean="0"/>
              <a:t> with </a:t>
            </a:r>
            <a:r>
              <a:rPr lang="it-IT" dirty="0" err="1" smtClean="0"/>
              <a:t>those</a:t>
            </a:r>
            <a:r>
              <a:rPr lang="it-IT" dirty="0" smtClean="0"/>
              <a:t> </a:t>
            </a:r>
            <a:r>
              <a:rPr lang="it-IT" dirty="0" err="1" smtClean="0"/>
              <a:t>commands</a:t>
            </a:r>
            <a:r>
              <a:rPr lang="it-IT" dirty="0" smtClean="0"/>
              <a:t>:</a:t>
            </a:r>
            <a:endParaRPr lang="it-IT" dirty="0" smtClean="0"/>
          </a:p>
          <a:p>
            <a:pPr lvl="1"/>
            <a:r>
              <a:rPr lang="it-IT" dirty="0" smtClean="0">
                <a:latin typeface="Courier"/>
                <a:cs typeface="Courier"/>
              </a:rPr>
              <a:t>server start</a:t>
            </a:r>
          </a:p>
          <a:p>
            <a:pPr lvl="1"/>
            <a:r>
              <a:rPr lang="it-IT" dirty="0" smtClean="0">
                <a:latin typeface="Courier"/>
                <a:cs typeface="Courier"/>
              </a:rPr>
              <a:t>server status</a:t>
            </a:r>
          </a:p>
          <a:p>
            <a:pPr lvl="1"/>
            <a:r>
              <a:rPr lang="it-IT" dirty="0" smtClean="0">
                <a:latin typeface="Courier"/>
                <a:cs typeface="Courier"/>
              </a:rPr>
              <a:t>server stop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new website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Decide for a </a:t>
            </a:r>
            <a:r>
              <a:rPr lang="it-IT" dirty="0" err="1" smtClean="0"/>
              <a:t>name</a:t>
            </a:r>
            <a:r>
              <a:rPr lang="it-IT" dirty="0" smtClean="0"/>
              <a:t>: e.g. Starter</a:t>
            </a:r>
          </a:p>
          <a:p>
            <a:pPr lvl="1"/>
            <a:r>
              <a:rPr lang="it-IT" dirty="0" err="1" smtClean="0"/>
              <a:t>Edit</a:t>
            </a:r>
            <a:r>
              <a:rPr lang="it-IT" dirty="0" smtClean="0"/>
              <a:t> the </a:t>
            </a:r>
            <a:r>
              <a:rPr lang="it-IT" smtClean="0"/>
              <a:t>agilesites.properties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/>
              <a:t>A</a:t>
            </a:r>
            <a:r>
              <a:rPr lang="it-IT" dirty="0" err="1" smtClean="0"/>
              <a:t>dd</a:t>
            </a:r>
            <a:endParaRPr lang="it-IT" dirty="0" smtClean="0"/>
          </a:p>
          <a:p>
            <a:pPr lvl="2"/>
            <a:r>
              <a:rPr lang="it-IT" dirty="0" err="1" smtClean="0"/>
              <a:t>sites.focus</a:t>
            </a:r>
            <a:r>
              <a:rPr lang="it-IT" dirty="0" smtClean="0"/>
              <a:t>=Starter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64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ABC of </a:t>
            </a:r>
            <a:r>
              <a:rPr lang="it-IT" dirty="0" err="1" smtClean="0"/>
              <a:t>Element</a:t>
            </a:r>
            <a:r>
              <a:rPr lang="it-IT" dirty="0" smtClean="0"/>
              <a:t> Development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Time to start </a:t>
            </a:r>
            <a:r>
              <a:rPr lang="it-IT" dirty="0" err="1" smtClean="0"/>
              <a:t>getting</a:t>
            </a:r>
            <a:r>
              <a:rPr lang="it-IT" dirty="0" smtClean="0"/>
              <a:t> </a:t>
            </a:r>
            <a:r>
              <a:rPr lang="it-IT" dirty="0" err="1" smtClean="0"/>
              <a:t>hands</a:t>
            </a:r>
            <a:r>
              <a:rPr lang="it-IT" dirty="0" smtClean="0"/>
              <a:t> </a:t>
            </a:r>
            <a:r>
              <a:rPr lang="it-IT" dirty="0" err="1" smtClean="0"/>
              <a:t>dirty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4136" y="2554663"/>
            <a:ext cx="7886700" cy="4072379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 smtClean="0"/>
              <a:t>You</a:t>
            </a:r>
            <a:r>
              <a:rPr lang="it-IT" dirty="0" smtClean="0"/>
              <a:t> do </a:t>
            </a:r>
            <a:r>
              <a:rPr lang="it-IT" dirty="0" err="1" smtClean="0"/>
              <a:t>development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using</a:t>
            </a:r>
            <a:r>
              <a:rPr lang="it-IT" dirty="0" smtClean="0"/>
              <a:t> Java Server </a:t>
            </a:r>
            <a:r>
              <a:rPr lang="it-IT" dirty="0" err="1" smtClean="0"/>
              <a:t>Pages</a:t>
            </a:r>
            <a:r>
              <a:rPr lang="it-IT" dirty="0" smtClean="0"/>
              <a:t> or </a:t>
            </a:r>
            <a:r>
              <a:rPr lang="it-IT" dirty="0" err="1" smtClean="0"/>
              <a:t>Groovy</a:t>
            </a:r>
            <a:endParaRPr lang="it-IT" dirty="0"/>
          </a:p>
          <a:p>
            <a:r>
              <a:rPr lang="it-IT" dirty="0" err="1" smtClean="0"/>
              <a:t>JavaServer</a:t>
            </a:r>
            <a:r>
              <a:rPr lang="it-IT" dirty="0" smtClean="0"/>
              <a:t> </a:t>
            </a:r>
            <a:r>
              <a:rPr lang="it-IT" dirty="0" err="1" smtClean="0"/>
              <a:t>Pages</a:t>
            </a:r>
            <a:endParaRPr lang="it-IT" dirty="0" smtClean="0"/>
          </a:p>
          <a:p>
            <a:pPr lvl="1"/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proprietary</a:t>
            </a:r>
            <a:r>
              <a:rPr lang="it-IT" dirty="0" smtClean="0"/>
              <a:t>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endParaRPr lang="it-IT" dirty="0" smtClean="0"/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u="sng" dirty="0" err="1" smtClean="0"/>
              <a:t>Buffered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Output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u="sng" dirty="0" err="1" smtClean="0"/>
              <a:t>Cached</a:t>
            </a:r>
            <a:endParaRPr lang="it-IT" u="sng" dirty="0" smtClean="0"/>
          </a:p>
          <a:p>
            <a:r>
              <a:rPr lang="it-IT" dirty="0" err="1" smtClean="0"/>
              <a:t>Groovy</a:t>
            </a:r>
            <a:r>
              <a:rPr lang="it-IT" dirty="0" smtClean="0"/>
              <a:t> (+</a:t>
            </a:r>
            <a:r>
              <a:rPr lang="it-IT" dirty="0" err="1" smtClean="0"/>
              <a:t>AgileSites</a:t>
            </a:r>
            <a:r>
              <a:rPr lang="it-IT" dirty="0" smtClean="0"/>
              <a:t>)</a:t>
            </a:r>
            <a:endParaRPr lang="it-IT" dirty="0"/>
          </a:p>
          <a:p>
            <a:pPr lvl="1"/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99% </a:t>
            </a:r>
            <a:r>
              <a:rPr lang="it-IT" dirty="0" err="1" smtClean="0"/>
              <a:t>like</a:t>
            </a:r>
            <a:r>
              <a:rPr lang="it-IT" dirty="0" smtClean="0"/>
              <a:t> Java (</a:t>
            </a:r>
            <a:r>
              <a:rPr lang="it-IT" dirty="0" err="1" smtClean="0"/>
              <a:t>except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slower</a:t>
            </a:r>
            <a:r>
              <a:rPr lang="it-IT" dirty="0" smtClean="0"/>
              <a:t>)</a:t>
            </a:r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matter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cached</a:t>
            </a:r>
            <a:endParaRPr lang="it-IT" dirty="0" smtClean="0"/>
          </a:p>
          <a:p>
            <a:pPr lvl="1"/>
            <a:r>
              <a:rPr lang="it-IT" dirty="0"/>
              <a:t>http://</a:t>
            </a:r>
            <a:r>
              <a:rPr lang="it-IT" dirty="0" smtClean="0"/>
              <a:t>groovy.codehaus.org/Differences+from+Java</a:t>
            </a:r>
          </a:p>
          <a:p>
            <a:pPr lvl="1"/>
            <a:r>
              <a:rPr lang="it-IT" dirty="0" smtClean="0"/>
              <a:t>Plus a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nice</a:t>
            </a:r>
            <a:r>
              <a:rPr lang="it-IT" dirty="0" smtClean="0"/>
              <a:t> </a:t>
            </a:r>
            <a:r>
              <a:rPr lang="it-IT" dirty="0" err="1" smtClean="0"/>
              <a:t>extensions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3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Templates &amp; </a:t>
            </a:r>
            <a:r>
              <a:rPr lang="it-IT" dirty="0" err="1" smtClean="0"/>
              <a:t>CSElement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endParaRPr lang="it-IT" dirty="0" smtClean="0"/>
          </a:p>
          <a:p>
            <a:pPr marL="685800" lvl="2">
              <a:spcBef>
                <a:spcPts val="1000"/>
              </a:spcBef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</a:t>
            </a:r>
            <a:r>
              <a:rPr lang="it-IT" u="sng" dirty="0" smtClean="0"/>
              <a:t>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UNCACHED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html in the </a:t>
            </a:r>
            <a:r>
              <a:rPr lang="it-IT" dirty="0" err="1" smtClean="0"/>
              <a:t>caller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r>
              <a:rPr lang="it-IT" dirty="0" smtClean="0"/>
              <a:t> holding an </a:t>
            </a:r>
            <a:r>
              <a:rPr lang="it-IT" dirty="0" err="1" smtClean="0"/>
              <a:t>Element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Publishable</a:t>
            </a:r>
            <a:endParaRPr lang="it-IT" dirty="0" smtClean="0"/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meta data</a:t>
            </a:r>
          </a:p>
          <a:p>
            <a:pPr lvl="1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CACHED</a:t>
            </a:r>
          </a:p>
          <a:p>
            <a:r>
              <a:rPr lang="it-IT" dirty="0" smtClean="0"/>
              <a:t>Use for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create separate </a:t>
            </a:r>
            <a:r>
              <a:rPr lang="it-IT" dirty="0" err="1" smtClean="0"/>
              <a:t>Pagelets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generic</a:t>
            </a:r>
            <a:r>
              <a:rPr lang="it-IT" dirty="0" smtClean="0"/>
              <a:t> JSP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49600"/>
            <a:ext cx="3886200" cy="2627086"/>
          </a:xfrm>
          <a:prstGeom prst="rect">
            <a:avLst/>
          </a:prstGeom>
        </p:spPr>
      </p:pic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149600"/>
            <a:ext cx="3886200" cy="2627086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741714" y="262717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Mandatory</a:t>
            </a:r>
            <a:r>
              <a:rPr lang="it-IT" dirty="0" smtClean="0"/>
              <a:t> </a:t>
            </a:r>
            <a:r>
              <a:rPr lang="it-IT" dirty="0" err="1" smtClean="0"/>
              <a:t>imports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515429" y="262717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code </a:t>
            </a:r>
            <a:r>
              <a:rPr lang="it-IT" dirty="0" err="1" smtClean="0"/>
              <a:t>should</a:t>
            </a:r>
            <a:r>
              <a:rPr lang="it-IT" dirty="0" smtClean="0"/>
              <a:t> 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732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ubitiquous</a:t>
            </a:r>
            <a:r>
              <a:rPr lang="it-IT" dirty="0" smtClean="0"/>
              <a:t> 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ICS </a:t>
            </a:r>
            <a:r>
              <a:rPr lang="it-IT" dirty="0" err="1" smtClean="0"/>
              <a:t>is</a:t>
            </a:r>
            <a:r>
              <a:rPr lang="it-IT" dirty="0" smtClean="0"/>
              <a:t> the Interface to Content Server</a:t>
            </a:r>
          </a:p>
          <a:p>
            <a:pPr lvl="1"/>
            <a:r>
              <a:rPr lang="it-IT" dirty="0" smtClean="0"/>
              <a:t>A </a:t>
            </a:r>
            <a:r>
              <a:rPr lang="it-IT" dirty="0" err="1" smtClean="0"/>
              <a:t>facade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for </a:t>
            </a:r>
            <a:r>
              <a:rPr lang="it-IT" dirty="0" err="1" smtClean="0"/>
              <a:t>almost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Must be </a:t>
            </a:r>
            <a:r>
              <a:rPr lang="it-IT" dirty="0" err="1" smtClean="0"/>
              <a:t>uses</a:t>
            </a:r>
            <a:r>
              <a:rPr lang="it-IT" dirty="0" smtClean="0"/>
              <a:t> inside a &lt;</a:t>
            </a:r>
            <a:r>
              <a:rPr lang="it-IT" dirty="0" err="1" smtClean="0"/>
              <a:t>cs:ftcs</a:t>
            </a:r>
            <a:r>
              <a:rPr lang="it-IT" dirty="0" smtClean="0"/>
              <a:t>&gt; </a:t>
            </a:r>
            <a:r>
              <a:rPr lang="it-IT" dirty="0" err="1" smtClean="0"/>
              <a:t>block</a:t>
            </a:r>
            <a:endParaRPr lang="it-IT" dirty="0" smtClean="0"/>
          </a:p>
          <a:p>
            <a:pPr lvl="1"/>
            <a:r>
              <a:rPr lang="it-IT" dirty="0"/>
              <a:t>Content Server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name</a:t>
            </a:r>
            <a:r>
              <a:rPr lang="it-IT" dirty="0"/>
              <a:t> of the </a:t>
            </a:r>
            <a:r>
              <a:rPr lang="it-IT" dirty="0" err="1"/>
              <a:t>product</a:t>
            </a:r>
            <a:endParaRPr lang="it-IT" dirty="0"/>
          </a:p>
          <a:p>
            <a:pPr lvl="1"/>
            <a:r>
              <a:rPr lang="it-IT" dirty="0"/>
              <a:t>Future Tense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developer</a:t>
            </a:r>
            <a:r>
              <a:rPr lang="it-IT" dirty="0"/>
              <a:t> of </a:t>
            </a:r>
            <a:r>
              <a:rPr lang="it-IT" dirty="0" err="1" smtClean="0"/>
              <a:t>Sites</a:t>
            </a:r>
            <a:endParaRPr lang="it-IT" dirty="0" smtClean="0"/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Variables</a:t>
            </a:r>
            <a:r>
              <a:rPr lang="it-IT" dirty="0" smtClean="0"/>
              <a:t> (</a:t>
            </a:r>
            <a:r>
              <a:rPr lang="it-IT" dirty="0" err="1" smtClean="0"/>
              <a:t>Strings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Lists</a:t>
            </a:r>
            <a:r>
              <a:rPr lang="it-IT" dirty="0" smtClean="0"/>
              <a:t> (</a:t>
            </a:r>
            <a:r>
              <a:rPr lang="it-IT" dirty="0" err="1" smtClean="0"/>
              <a:t>tables</a:t>
            </a:r>
            <a:r>
              <a:rPr lang="it-IT" dirty="0" smtClean="0"/>
              <a:t>, </a:t>
            </a:r>
            <a:r>
              <a:rPr lang="it-IT" dirty="0" err="1" smtClean="0"/>
              <a:t>actually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Object (</a:t>
            </a:r>
            <a:r>
              <a:rPr lang="it-IT" dirty="0" err="1" smtClean="0"/>
              <a:t>arbitrary</a:t>
            </a:r>
            <a:r>
              <a:rPr lang="it-IT" dirty="0" smtClean="0"/>
              <a:t> </a:t>
            </a:r>
            <a:r>
              <a:rPr lang="it-IT" dirty="0" err="1" smtClean="0"/>
              <a:t>pojos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93" y="2072142"/>
            <a:ext cx="5293179" cy="30428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293405"/>
            <a:ext cx="8305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Lists</a:t>
            </a:r>
            <a:r>
              <a:rPr lang="it-IT" dirty="0" smtClean="0"/>
              <a:t>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9169"/>
            <a:ext cx="3886200" cy="2846299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6638" y="3288191"/>
            <a:ext cx="3886200" cy="2588255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756229" y="278983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Loop</a:t>
            </a:r>
            <a:r>
              <a:rPr lang="it-IT" dirty="0" smtClean="0"/>
              <a:t> a list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3875091" y="619013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List Output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519520" y="260517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Get</a:t>
            </a:r>
            <a:r>
              <a:rPr lang="it-IT" dirty="0" smtClean="0"/>
              <a:t> a list of </a:t>
            </a:r>
            <a:r>
              <a:rPr lang="it-IT" dirty="0" err="1" smtClean="0"/>
              <a:t>assets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7246045" y="6012516"/>
            <a:ext cx="189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 NOT DO THIS!</a:t>
            </a:r>
            <a:br>
              <a:rPr lang="it-IT" dirty="0" smtClean="0"/>
            </a:br>
            <a:r>
              <a:rPr lang="it-IT" dirty="0" smtClean="0"/>
              <a:t>ONLY A SAMPLE</a:t>
            </a:r>
            <a:endParaRPr lang="it-IT" dirty="0"/>
          </a:p>
        </p:txBody>
      </p:sp>
      <p:cxnSp>
        <p:nvCxnSpPr>
          <p:cNvPr id="20" name="Connettore 2 19"/>
          <p:cNvCxnSpPr/>
          <p:nvPr/>
        </p:nvCxnSpPr>
        <p:spPr>
          <a:xfrm flipH="1" flipV="1">
            <a:off x="6894286" y="4383314"/>
            <a:ext cx="943428" cy="162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4680408" y="5129880"/>
            <a:ext cx="864049" cy="120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3177490" y="5275734"/>
            <a:ext cx="91440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H="1">
            <a:off x="2133600" y="3058905"/>
            <a:ext cx="211893" cy="5960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/>
        </p:nvCxnSpPr>
        <p:spPr>
          <a:xfrm flipH="1">
            <a:off x="6633029" y="2974503"/>
            <a:ext cx="362857" cy="680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ABC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Env</a:t>
            </a:r>
            <a:r>
              <a:rPr lang="it-IT" dirty="0" smtClean="0"/>
              <a:t>:</a:t>
            </a:r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Assets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Picker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7" y="3103876"/>
            <a:ext cx="4259826" cy="1110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9" y="5150623"/>
            <a:ext cx="4298681" cy="10731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15" y="3103876"/>
            <a:ext cx="4082689" cy="81919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931" y="5150623"/>
            <a:ext cx="3976399" cy="8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3 Best </a:t>
            </a:r>
            <a:r>
              <a:rPr lang="it-IT" dirty="0" err="1"/>
              <a:t>Kept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Secrets</a:t>
            </a:r>
            <a:r>
              <a:rPr lang="it-IT" dirty="0"/>
              <a:t> </a:t>
            </a:r>
            <a:r>
              <a:rPr lang="it-IT" dirty="0" smtClean="0"/>
              <a:t> of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b="1" dirty="0" err="1" smtClean="0"/>
              <a:t>all</a:t>
            </a:r>
            <a:r>
              <a:rPr lang="it-IT" sz="4400" dirty="0" smtClean="0"/>
              <a:t> </a:t>
            </a:r>
            <a:r>
              <a:rPr lang="it-IT" sz="4400" dirty="0" err="1" smtClean="0"/>
              <a:t>about</a:t>
            </a:r>
            <a:r>
              <a:rPr lang="it-IT" sz="4400" dirty="0" smtClean="0"/>
              <a:t> cache and </a:t>
            </a:r>
            <a:r>
              <a:rPr lang="it-IT" sz="4400" dirty="0" err="1" smtClean="0"/>
              <a:t>publishing</a:t>
            </a:r>
            <a:endParaRPr lang="it-IT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Content </a:t>
            </a:r>
            <a:r>
              <a:rPr lang="en-US" sz="4400" dirty="0"/>
              <a:t>Model is the </a:t>
            </a:r>
            <a:r>
              <a:rPr lang="en-US" sz="4400" b="1" dirty="0" smtClean="0"/>
              <a:t>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If </a:t>
            </a:r>
            <a:r>
              <a:rPr lang="en-US" sz="4400" dirty="0"/>
              <a:t>you </a:t>
            </a:r>
            <a:r>
              <a:rPr lang="en-US" sz="4400" dirty="0" smtClean="0"/>
              <a:t>start doing </a:t>
            </a:r>
            <a:r>
              <a:rPr lang="en-US" sz="4400" i="1" dirty="0"/>
              <a:t>smart</a:t>
            </a:r>
            <a:r>
              <a:rPr lang="en-US" sz="4400" dirty="0"/>
              <a:t> things in </a:t>
            </a:r>
            <a:r>
              <a:rPr lang="en-US" sz="4400" dirty="0" smtClean="0"/>
              <a:t>templates, you </a:t>
            </a:r>
            <a:r>
              <a:rPr lang="en-US" sz="4400" dirty="0"/>
              <a:t>are </a:t>
            </a:r>
            <a:r>
              <a:rPr lang="en-US" sz="4400" b="1" dirty="0" smtClean="0"/>
              <a:t>doomed</a:t>
            </a:r>
          </a:p>
        </p:txBody>
      </p:sp>
    </p:spTree>
    <p:extLst>
      <p:ext uri="{BB962C8B-B14F-4D97-AF65-F5344CB8AC3E}">
        <p14:creationId xmlns:p14="http://schemas.microsoft.com/office/powerpoint/2010/main" val="42490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AgileSites</a:t>
            </a:r>
            <a:r>
              <a:rPr lang="it-IT" dirty="0" smtClean="0"/>
              <a:t> </a:t>
            </a:r>
            <a:r>
              <a:rPr lang="it-IT" dirty="0" err="1" smtClean="0"/>
              <a:t>Vars</a:t>
            </a:r>
            <a:r>
              <a:rPr lang="it-IT" dirty="0" smtClean="0"/>
              <a:t> &amp; </a:t>
            </a:r>
            <a:r>
              <a:rPr lang="it-IT" dirty="0" err="1" smtClean="0"/>
              <a:t>Lists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Variables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List</a:t>
            </a:r>
          </a:p>
          <a:p>
            <a:endParaRPr lang="it-IT" dirty="0"/>
          </a:p>
        </p:txBody>
      </p:sp>
      <p:sp>
        <p:nvSpPr>
          <p:cNvPr id="13" name="Segnaposto contenuto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Access to </a:t>
            </a:r>
            <a:r>
              <a:rPr lang="it-IT" dirty="0" err="1" smtClean="0"/>
              <a:t>tags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3" y="3170700"/>
            <a:ext cx="4333875" cy="8667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" y="4582630"/>
            <a:ext cx="4276143" cy="16285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581" y="3056810"/>
            <a:ext cx="400874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List and </a:t>
            </a:r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Assignment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err="1" smtClean="0"/>
              <a:t>Give</a:t>
            </a:r>
            <a:r>
              <a:rPr lang="it-IT" dirty="0" smtClean="0"/>
              <a:t> </a:t>
            </a:r>
            <a:r>
              <a:rPr lang="it-IT" dirty="0" err="1" smtClean="0"/>
              <a:t>defaults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 set c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Page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set </a:t>
            </a:r>
            <a:r>
              <a:rPr lang="it-IT" dirty="0" err="1" smtClean="0"/>
              <a:t>it</a:t>
            </a:r>
            <a:r>
              <a:rPr lang="it-IT" dirty="0" smtClean="0"/>
              <a:t> to Home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cid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r>
              <a:rPr lang="it-IT" dirty="0" smtClean="0"/>
              <a:t> and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endParaRPr lang="it-IT" dirty="0" smtClean="0"/>
          </a:p>
          <a:p>
            <a:pPr lvl="2"/>
            <a:r>
              <a:rPr lang="it-IT" dirty="0" smtClean="0"/>
              <a:t>Use 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b="1" dirty="0" err="1" smtClean="0"/>
              <a:t>name</a:t>
            </a:r>
            <a:r>
              <a:rPr lang="it-IT" dirty="0" smtClean="0"/>
              <a:t> to locate an </a:t>
            </a:r>
            <a:r>
              <a:rPr lang="it-IT" dirty="0" err="1" smtClean="0"/>
              <a:t>asset</a:t>
            </a:r>
            <a:r>
              <a:rPr lang="it-IT" dirty="0" smtClean="0"/>
              <a:t> of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b="1" dirty="0" smtClean="0"/>
              <a:t>c</a:t>
            </a:r>
            <a:r>
              <a:rPr lang="it-IT" dirty="0" smtClean="0"/>
              <a:t> and </a:t>
            </a:r>
            <a:r>
              <a:rPr lang="it-IT" dirty="0" err="1" smtClean="0"/>
              <a:t>given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 and </a:t>
            </a:r>
            <a:r>
              <a:rPr lang="it-IT" dirty="0" err="1" smtClean="0"/>
              <a:t>assign</a:t>
            </a:r>
            <a:r>
              <a:rPr lang="it-IT" dirty="0" smtClean="0"/>
              <a:t> to </a:t>
            </a:r>
            <a:r>
              <a:rPr lang="it-IT" b="1" dirty="0" err="1" smtClean="0"/>
              <a:t>cid</a:t>
            </a:r>
            <a:endParaRPr lang="it-IT" b="1" dirty="0" smtClean="0"/>
          </a:p>
          <a:p>
            <a:pPr lvl="1"/>
            <a:endParaRPr lang="it-IT" dirty="0" smtClean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Familiarize</a:t>
            </a:r>
            <a:r>
              <a:rPr lang="it-IT" dirty="0" smtClean="0"/>
              <a:t> with </a:t>
            </a:r>
            <a:r>
              <a:rPr lang="it-IT" dirty="0" err="1" smtClean="0"/>
              <a:t>basic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able</a:t>
            </a:r>
            <a:r>
              <a:rPr lang="it-IT" dirty="0" smtClean="0"/>
              <a:t> to  </a:t>
            </a:r>
            <a:r>
              <a:rPr lang="it-IT" dirty="0" err="1" smtClean="0"/>
              <a:t>load</a:t>
            </a:r>
            <a:r>
              <a:rPr lang="it-IT" dirty="0" smtClean="0"/>
              <a:t> a page by </a:t>
            </a:r>
            <a:r>
              <a:rPr lang="it-IT" dirty="0" err="1" smtClean="0"/>
              <a:t>name</a:t>
            </a:r>
            <a:r>
              <a:rPr lang="it-IT" dirty="0" smtClean="0"/>
              <a:t> and the home page by default </a:t>
            </a:r>
            <a:r>
              <a:rPr lang="it-IT" dirty="0" err="1" smtClean="0"/>
              <a:t>calling</a:t>
            </a:r>
            <a:endParaRPr lang="it-IT" dirty="0" smtClean="0"/>
          </a:p>
          <a:p>
            <a:endParaRPr lang="it-IT" dirty="0"/>
          </a:p>
          <a:p>
            <a:r>
              <a:rPr lang="it-IT" dirty="0" smtClean="0"/>
              <a:t>http://localhost:8180</a:t>
            </a:r>
            <a:br>
              <a:rPr lang="it-IT" dirty="0" smtClean="0"/>
            </a:br>
            <a:r>
              <a:rPr lang="it-IT" dirty="0" smtClean="0"/>
              <a:t>/</a:t>
            </a:r>
            <a:r>
              <a:rPr lang="it-IT" dirty="0" err="1" smtClean="0"/>
              <a:t>cs</a:t>
            </a:r>
            <a:r>
              <a:rPr lang="it-IT" dirty="0" smtClean="0"/>
              <a:t>/</a:t>
            </a:r>
            <a:r>
              <a:rPr lang="it-IT" dirty="0" err="1" smtClean="0"/>
              <a:t>Satellite?pagename</a:t>
            </a:r>
            <a:r>
              <a:rPr lang="it-IT" dirty="0" smtClean="0"/>
              <a:t>=</a:t>
            </a:r>
            <a:r>
              <a:rPr lang="it-IT" dirty="0" err="1" smtClean="0"/>
              <a:t>Telmore</a:t>
            </a:r>
            <a:r>
              <a:rPr lang="it-IT" dirty="0" smtClean="0"/>
              <a:t>/</a:t>
            </a:r>
            <a:r>
              <a:rPr lang="it-IT" dirty="0" err="1" smtClean="0"/>
              <a:t>Telmore_Wrapper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Beginning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Content </a:t>
            </a:r>
            <a:r>
              <a:rPr lang="it-IT" dirty="0" err="1" smtClean="0"/>
              <a:t>Modelling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Lean </a:t>
            </a:r>
            <a:r>
              <a:rPr lang="it-IT" dirty="0" err="1" smtClean="0"/>
              <a:t>how</a:t>
            </a:r>
            <a:r>
              <a:rPr lang="it-IT" dirty="0" smtClean="0"/>
              <a:t> to create 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arrotondato 5"/>
          <p:cNvSpPr/>
          <p:nvPr/>
        </p:nvSpPr>
        <p:spPr>
          <a:xfrm>
            <a:off x="5216649" y="1306285"/>
            <a:ext cx="3298701" cy="49058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err="1" smtClean="0"/>
              <a:t>Type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7" name="Rettangolo con singolo angolo arrotondato 16"/>
          <p:cNvSpPr/>
          <p:nvPr/>
        </p:nvSpPr>
        <p:spPr>
          <a:xfrm>
            <a:off x="5876018" y="2554989"/>
            <a:ext cx="1979962" cy="2918909"/>
          </a:xfrm>
          <a:prstGeom prst="round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Subtype</a:t>
            </a:r>
            <a:r>
              <a:rPr lang="it-IT" dirty="0" smtClean="0"/>
              <a:t>:</a:t>
            </a:r>
            <a:br>
              <a:rPr lang="it-IT" dirty="0" smtClean="0"/>
            </a:br>
            <a:r>
              <a:rPr lang="it-IT" dirty="0" smtClean="0"/>
              <a:t>Home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Hierarchy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ettangolo con angoli ritagliati in diagonale 7"/>
          <p:cNvSpPr/>
          <p:nvPr/>
        </p:nvSpPr>
        <p:spPr>
          <a:xfrm>
            <a:off x="329446" y="3298164"/>
            <a:ext cx="1857829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PageAttribute</a:t>
            </a:r>
            <a:endParaRPr lang="it-IT" dirty="0"/>
          </a:p>
        </p:txBody>
      </p:sp>
      <p:sp>
        <p:nvSpPr>
          <p:cNvPr id="10" name="Trapezio 9"/>
          <p:cNvSpPr/>
          <p:nvPr/>
        </p:nvSpPr>
        <p:spPr>
          <a:xfrm>
            <a:off x="987301" y="2098918"/>
            <a:ext cx="2456873" cy="87934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PageDefinition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2465942" y="3858707"/>
            <a:ext cx="1538515" cy="9028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Site_Home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12112" y="5740087"/>
            <a:ext cx="15029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Site_Text</a:t>
            </a:r>
            <a:endParaRPr lang="it-IT" dirty="0" smtClean="0"/>
          </a:p>
        </p:txBody>
      </p:sp>
      <p:sp>
        <p:nvSpPr>
          <p:cNvPr id="14" name="Rettangolo 13"/>
          <p:cNvSpPr/>
          <p:nvPr/>
        </p:nvSpPr>
        <p:spPr>
          <a:xfrm>
            <a:off x="2362200" y="5740087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Site_Title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168942" y="3527286"/>
            <a:ext cx="1394113" cy="6242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Text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168942" y="4579957"/>
            <a:ext cx="1277628" cy="654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Attribute</a:t>
            </a:r>
            <a:r>
              <a:rPr lang="it-IT" dirty="0" smtClean="0"/>
              <a:t>:</a:t>
            </a:r>
          </a:p>
          <a:p>
            <a:pPr algn="ctr"/>
            <a:r>
              <a:rPr lang="it-IT" dirty="0" smtClean="0"/>
              <a:t>Title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3388213" y="3315315"/>
            <a:ext cx="2973904" cy="5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15" idx="1"/>
          </p:cNvCxnSpPr>
          <p:nvPr/>
        </p:nvCxnSpPr>
        <p:spPr>
          <a:xfrm flipH="1">
            <a:off x="1973943" y="3839393"/>
            <a:ext cx="4194999" cy="190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909621" y="5256170"/>
            <a:ext cx="2276351" cy="79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2598057" y="2924993"/>
            <a:ext cx="304057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>
            <a:off x="1565884" y="4223331"/>
            <a:ext cx="8015" cy="15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/>
          <p:cNvCxnSpPr/>
          <p:nvPr/>
        </p:nvCxnSpPr>
        <p:spPr>
          <a:xfrm>
            <a:off x="1949366" y="4145251"/>
            <a:ext cx="775055" cy="16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/>
          <p:nvPr/>
        </p:nvCxnSpPr>
        <p:spPr>
          <a:xfrm flipH="1">
            <a:off x="1766302" y="4638220"/>
            <a:ext cx="898873" cy="119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/>
          <p:nvPr/>
        </p:nvCxnSpPr>
        <p:spPr>
          <a:xfrm>
            <a:off x="3130500" y="4586812"/>
            <a:ext cx="271628" cy="122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io 23"/>
          <p:cNvSpPr/>
          <p:nvPr/>
        </p:nvSpPr>
        <p:spPr>
          <a:xfrm>
            <a:off x="95835" y="4433589"/>
            <a:ext cx="1094582" cy="65597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Attr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Types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41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r>
              <a:rPr lang="it-IT" dirty="0" smtClean="0"/>
              <a:t> can be</a:t>
            </a:r>
          </a:p>
          <a:p>
            <a:pPr lvl="1"/>
            <a:r>
              <a:rPr lang="it-IT" dirty="0" smtClean="0"/>
              <a:t> single</a:t>
            </a:r>
          </a:p>
          <a:p>
            <a:pPr lvl="1"/>
            <a:r>
              <a:rPr lang="it-IT" dirty="0"/>
              <a:t>m</a:t>
            </a:r>
            <a:r>
              <a:rPr lang="it-IT" dirty="0" smtClean="0"/>
              <a:t>ultiple</a:t>
            </a:r>
          </a:p>
          <a:p>
            <a:r>
              <a:rPr lang="it-IT" dirty="0" err="1" smtClean="0"/>
              <a:t>AttributeEditors</a:t>
            </a:r>
            <a:endParaRPr lang="it-IT" dirty="0" smtClean="0"/>
          </a:p>
          <a:p>
            <a:pPr lvl="1"/>
            <a:r>
              <a:rPr lang="it-IT" dirty="0" smtClean="0"/>
              <a:t>Stock</a:t>
            </a:r>
          </a:p>
          <a:p>
            <a:pPr lvl="1"/>
            <a:r>
              <a:rPr lang="it-IT" dirty="0" smtClean="0"/>
              <a:t>Custom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Attributes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endParaRPr lang="it-IT" dirty="0"/>
          </a:p>
          <a:p>
            <a:pPr lvl="1"/>
            <a:r>
              <a:rPr lang="it-IT" dirty="0" err="1"/>
              <a:t>String</a:t>
            </a:r>
            <a:endParaRPr lang="it-IT" dirty="0"/>
          </a:p>
          <a:p>
            <a:pPr lvl="1"/>
            <a:r>
              <a:rPr lang="it-IT" dirty="0"/>
              <a:t>Text (long </a:t>
            </a:r>
            <a:r>
              <a:rPr lang="it-IT" dirty="0" err="1"/>
              <a:t>string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Image</a:t>
            </a:r>
          </a:p>
          <a:p>
            <a:pPr lvl="1"/>
            <a:r>
              <a:rPr lang="it-IT" dirty="0" err="1"/>
              <a:t>Asset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5966" y="2526384"/>
            <a:ext cx="3886200" cy="1228674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r>
              <a:rPr lang="it-IT" dirty="0" smtClean="0"/>
              <a:t> </a:t>
            </a:r>
            <a:r>
              <a:rPr lang="it-IT" dirty="0" err="1" smtClean="0"/>
              <a:t>define</a:t>
            </a:r>
            <a:r>
              <a:rPr lang="it-IT" dirty="0" smtClean="0"/>
              <a:t> editing </a:t>
            </a:r>
            <a:r>
              <a:rPr lang="it-IT" dirty="0" err="1" smtClean="0"/>
              <a:t>options</a:t>
            </a:r>
            <a:r>
              <a:rPr lang="it-IT" dirty="0" smtClean="0"/>
              <a:t> for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smtClean="0"/>
              <a:t>TEXTAREA</a:t>
            </a:r>
          </a:p>
          <a:p>
            <a:pPr lvl="1"/>
            <a:r>
              <a:rPr lang="it-IT" dirty="0" smtClean="0"/>
              <a:t>CKEDITOR</a:t>
            </a:r>
          </a:p>
          <a:p>
            <a:r>
              <a:rPr lang="it-IT" dirty="0" err="1" smtClean="0"/>
              <a:t>Defined</a:t>
            </a:r>
            <a:r>
              <a:rPr lang="it-IT" dirty="0" smtClean="0"/>
              <a:t> with an XML file</a:t>
            </a:r>
          </a:p>
          <a:p>
            <a:pPr lvl="1"/>
            <a:r>
              <a:rPr lang="it-IT" dirty="0" err="1" smtClean="0"/>
              <a:t>Unfortunately</a:t>
            </a:r>
            <a:endParaRPr lang="it-IT" dirty="0" smtClean="0"/>
          </a:p>
          <a:p>
            <a:r>
              <a:rPr lang="it-IT" dirty="0" err="1" smtClean="0"/>
              <a:t>Documented</a:t>
            </a:r>
            <a:r>
              <a:rPr lang="it-IT" dirty="0" smtClean="0"/>
              <a:t> in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manual</a:t>
            </a:r>
            <a:endParaRPr lang="it-IT" dirty="0" smtClean="0"/>
          </a:p>
          <a:p>
            <a:pPr lvl="1"/>
            <a:endParaRPr lang="it-IT" dirty="0" smtClean="0"/>
          </a:p>
        </p:txBody>
      </p:sp>
      <p:pic>
        <p:nvPicPr>
          <p:cNvPr id="10" name="Segnaposto contenuto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6" y="3993904"/>
            <a:ext cx="3886200" cy="1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Definitions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Definitions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A set of </a:t>
            </a:r>
            <a:r>
              <a:rPr lang="it-IT" dirty="0" err="1" smtClean="0"/>
              <a:t>Attributes</a:t>
            </a:r>
            <a:endParaRPr lang="it-IT" dirty="0" smtClean="0"/>
          </a:p>
          <a:p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contents</a:t>
            </a:r>
            <a:r>
              <a:rPr lang="it-IT" dirty="0" smtClean="0"/>
              <a:t> to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 smtClean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223" y="2423773"/>
            <a:ext cx="3048000" cy="295275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25" y="1982487"/>
            <a:ext cx="5291900" cy="476271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217881" y="1883481"/>
            <a:ext cx="60625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Title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372008" y="2448491"/>
            <a:ext cx="94288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Subtitle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497618" y="3616731"/>
            <a:ext cx="91884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Sumary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776328" y="4285155"/>
            <a:ext cx="7521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Detail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102626" y="4402365"/>
            <a:ext cx="79541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Image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483321" y="6446396"/>
            <a:ext cx="12386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TeaserTitle</a:t>
            </a:r>
            <a:endParaRPr lang="it-IT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4946304" y="5167868"/>
            <a:ext cx="12393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TeaserText</a:t>
            </a:r>
            <a:endParaRPr lang="it-IT" dirty="0" smtClean="0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628650" y="6168571"/>
            <a:ext cx="66312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7" idx="3"/>
          </p:cNvCxnSpPr>
          <p:nvPr/>
        </p:nvCxnSpPr>
        <p:spPr>
          <a:xfrm flipV="1">
            <a:off x="1721930" y="6168571"/>
            <a:ext cx="2243044" cy="4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19" idx="1"/>
          </p:cNvCxnSpPr>
          <p:nvPr/>
        </p:nvCxnSpPr>
        <p:spPr>
          <a:xfrm flipH="1">
            <a:off x="2090057" y="5352534"/>
            <a:ext cx="2856247" cy="9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>
            <a:off x="4946304" y="5482100"/>
            <a:ext cx="482039" cy="70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 Create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2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pPr lvl="1"/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TEXTAREA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pPr lvl="1"/>
            <a:r>
              <a:rPr lang="it-IT" dirty="0" err="1" smtClean="0"/>
              <a:t>Subtitle</a:t>
            </a:r>
            <a:r>
              <a:rPr lang="it-IT" dirty="0" smtClean="0"/>
              <a:t>: single, </a:t>
            </a:r>
            <a:r>
              <a:rPr lang="it-IT" dirty="0" err="1" smtClean="0"/>
              <a:t>string</a:t>
            </a:r>
            <a:r>
              <a:rPr lang="it-IT" dirty="0" smtClean="0"/>
              <a:t>, </a:t>
            </a:r>
          </a:p>
          <a:p>
            <a:pPr lvl="1"/>
            <a:r>
              <a:rPr lang="it-IT" dirty="0" err="1" smtClean="0"/>
              <a:t>Summary</a:t>
            </a:r>
            <a:r>
              <a:rPr lang="it-IT" dirty="0" smtClean="0"/>
              <a:t>: text, single TEXTAREA</a:t>
            </a:r>
          </a:p>
          <a:p>
            <a:pPr lvl="1"/>
            <a:r>
              <a:rPr lang="it-IT" dirty="0" err="1" smtClean="0"/>
              <a:t>Detail</a:t>
            </a:r>
            <a:r>
              <a:rPr lang="it-IT" dirty="0" smtClean="0"/>
              <a:t>: text, single</a:t>
            </a:r>
            <a:br>
              <a:rPr lang="it-IT" dirty="0" smtClean="0"/>
            </a:br>
            <a:r>
              <a:rPr lang="it-IT" dirty="0" smtClean="0"/>
              <a:t>CKEDITOR</a:t>
            </a:r>
          </a:p>
          <a:p>
            <a:pPr lvl="1"/>
            <a:r>
              <a:rPr lang="it-IT" dirty="0" smtClean="0"/>
              <a:t>Image: single, blob</a:t>
            </a:r>
          </a:p>
          <a:p>
            <a:pPr lvl="1"/>
            <a:r>
              <a:rPr lang="it-IT" dirty="0" err="1" smtClean="0"/>
              <a:t>TeaserTitle</a:t>
            </a:r>
            <a:r>
              <a:rPr lang="it-IT" dirty="0" smtClean="0"/>
              <a:t>: multiple, </a:t>
            </a:r>
            <a:r>
              <a:rPr lang="it-IT" dirty="0" err="1" smtClean="0"/>
              <a:t>string</a:t>
            </a:r>
            <a:endParaRPr lang="it-IT" dirty="0" smtClean="0"/>
          </a:p>
          <a:p>
            <a:pPr lvl="1"/>
            <a:r>
              <a:rPr lang="it-IT" dirty="0" err="1" smtClean="0"/>
              <a:t>TeaserText</a:t>
            </a:r>
            <a:r>
              <a:rPr lang="it-IT" dirty="0" smtClean="0"/>
              <a:t>: multiple, text</a:t>
            </a:r>
          </a:p>
          <a:p>
            <a:pPr lvl="1"/>
            <a:r>
              <a:rPr lang="it-IT" dirty="0" err="1" smtClean="0"/>
              <a:t>Related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, multiple</a:t>
            </a:r>
          </a:p>
          <a:p>
            <a:pPr lvl="1"/>
            <a:r>
              <a:rPr lang="it-IT" dirty="0" err="1" smtClean="0"/>
              <a:t>SeeAlso</a:t>
            </a:r>
            <a:r>
              <a:rPr lang="it-IT" dirty="0" smtClean="0"/>
              <a:t>: </a:t>
            </a:r>
            <a:r>
              <a:rPr lang="it-IT" dirty="0" err="1" smtClean="0"/>
              <a:t>asset</a:t>
            </a:r>
            <a:r>
              <a:rPr lang="it-IT" dirty="0" smtClean="0"/>
              <a:t>:, multiple</a:t>
            </a:r>
          </a:p>
          <a:p>
            <a:pPr lvl="1"/>
            <a:endParaRPr lang="it-IT" dirty="0" smtClean="0"/>
          </a:p>
          <a:p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in the Content </a:t>
            </a:r>
            <a:r>
              <a:rPr lang="it-IT" dirty="0" err="1" smtClean="0"/>
              <a:t>definition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</a:t>
            </a:r>
          </a:p>
          <a:p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, </a:t>
            </a:r>
            <a:r>
              <a:rPr lang="it-IT" dirty="0" err="1" smtClean="0"/>
              <a:t>definitions</a:t>
            </a:r>
            <a:r>
              <a:rPr lang="it-IT" dirty="0" smtClean="0"/>
              <a:t> and </a:t>
            </a:r>
            <a:r>
              <a:rPr lang="it-IT" dirty="0" err="1" smtClean="0"/>
              <a:t>attribute</a:t>
            </a:r>
            <a:r>
              <a:rPr lang="it-IT" dirty="0" smtClean="0"/>
              <a:t> </a:t>
            </a:r>
            <a:r>
              <a:rPr lang="it-IT" dirty="0" err="1" smtClean="0"/>
              <a:t>editors</a:t>
            </a:r>
            <a:endParaRPr lang="it-IT" dirty="0" smtClean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</a:t>
            </a:r>
            <a:r>
              <a:rPr lang="it-IT" dirty="0" err="1" smtClean="0"/>
              <a:t>whole</a:t>
            </a:r>
            <a:r>
              <a:rPr lang="it-IT" dirty="0" smtClean="0"/>
              <a:t> page</a:t>
            </a:r>
            <a:r>
              <a:rPr lang="it-IT" u="sng" dirty="0" smtClean="0"/>
              <a:t> 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Let's</a:t>
            </a:r>
            <a:r>
              <a:rPr lang="it-IT" dirty="0" smtClean="0"/>
              <a:t> start </a:t>
            </a:r>
            <a:r>
              <a:rPr lang="it-IT" dirty="0" err="1" smtClean="0"/>
              <a:t>adding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cache and </a:t>
            </a:r>
            <a:r>
              <a:rPr lang="it-IT" dirty="0" err="1" smtClean="0"/>
              <a:t>publishing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stored</a:t>
            </a:r>
            <a:r>
              <a:rPr lang="it-IT" dirty="0" smtClean="0"/>
              <a:t> in the database</a:t>
            </a:r>
          </a:p>
          <a:p>
            <a:pPr lvl="1"/>
            <a:r>
              <a:rPr lang="it-IT" dirty="0" smtClean="0"/>
              <a:t>Database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(</a:t>
            </a:r>
            <a:r>
              <a:rPr lang="it-IT" dirty="0" err="1" smtClean="0"/>
              <a:t>tens</a:t>
            </a:r>
            <a:r>
              <a:rPr lang="it-IT" dirty="0" smtClean="0"/>
              <a:t> of </a:t>
            </a:r>
            <a:r>
              <a:rPr lang="it-IT" dirty="0" err="1" smtClean="0"/>
              <a:t>queries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)</a:t>
            </a:r>
          </a:p>
          <a:p>
            <a:pPr lvl="1"/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absolutely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to </a:t>
            </a:r>
            <a:r>
              <a:rPr lang="it-IT" dirty="0" err="1" smtClean="0"/>
              <a:t>get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a fast site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1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caching</a:t>
            </a:r>
            <a:r>
              <a:rPr lang="it-IT" dirty="0" smtClean="0"/>
              <a:t> </a:t>
            </a:r>
            <a:r>
              <a:rPr lang="it-IT" dirty="0" err="1" smtClean="0"/>
              <a:t>until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r>
              <a:rPr lang="it-IT" dirty="0" smtClean="0"/>
              <a:t> late</a:t>
            </a:r>
          </a:p>
          <a:p>
            <a:r>
              <a:rPr lang="it-IT" dirty="0" smtClean="0"/>
              <a:t>Publishing and </a:t>
            </a:r>
            <a:r>
              <a:rPr lang="it-IT" dirty="0" err="1" smtClean="0"/>
              <a:t>caching</a:t>
            </a:r>
            <a:r>
              <a:rPr lang="it-IT" dirty="0" smtClean="0"/>
              <a:t> are </a:t>
            </a:r>
            <a:r>
              <a:rPr lang="it-IT" dirty="0" err="1" smtClean="0"/>
              <a:t>related</a:t>
            </a:r>
            <a:endParaRPr lang="it-IT" dirty="0" smtClean="0"/>
          </a:p>
          <a:p>
            <a:pPr lvl="1"/>
            <a:r>
              <a:rPr lang="it-IT" dirty="0" smtClean="0"/>
              <a:t>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partially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publishing</a:t>
            </a:r>
            <a:endParaRPr lang="it-IT" dirty="0" smtClean="0"/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pagelet</a:t>
            </a:r>
            <a:r>
              <a:rPr lang="it-IT" dirty="0" smtClean="0"/>
              <a:t> must be </a:t>
            </a:r>
            <a:r>
              <a:rPr lang="it-IT" dirty="0" err="1" smtClean="0"/>
              <a:t>tracked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number</a:t>
            </a:r>
            <a:r>
              <a:rPr lang="it-IT" dirty="0" smtClean="0"/>
              <a:t> 2 </a:t>
            </a:r>
            <a:r>
              <a:rPr lang="it-IT" dirty="0" err="1" smtClean="0"/>
              <a:t>error</a:t>
            </a:r>
            <a:r>
              <a:rPr lang="it-IT" dirty="0" smtClean="0"/>
              <a:t> of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ignoring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r>
              <a:rPr lang="it-IT" dirty="0" smtClean="0"/>
              <a:t> so the WHOLE cache must be </a:t>
            </a:r>
            <a:r>
              <a:rPr lang="it-IT" dirty="0" err="1" smtClean="0"/>
              <a:t>invalidated</a:t>
            </a:r>
            <a:r>
              <a:rPr lang="it-IT" dirty="0" smtClean="0"/>
              <a:t>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endParaRPr lang="it-IT" dirty="0" smtClean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6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Loading</a:t>
            </a:r>
            <a:r>
              <a:rPr lang="it-IT" dirty="0" smtClean="0"/>
              <a:t> an </a:t>
            </a:r>
            <a:r>
              <a:rPr lang="it-IT" dirty="0" err="1" smtClean="0"/>
              <a:t>asset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 "head"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r>
              <a:rPr lang="it-IT" dirty="0" smtClean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args</a:t>
            </a:r>
            <a:r>
              <a:rPr lang="it-IT" dirty="0" smtClean="0"/>
              <a:t> =&gt; </a:t>
            </a:r>
            <a:r>
              <a:rPr lang="it-IT" dirty="0" err="1" smtClean="0"/>
              <a:t>current</a:t>
            </a:r>
            <a:endParaRPr lang="it-IT" dirty="0" smtClean="0"/>
          </a:p>
          <a:p>
            <a:pPr lvl="1"/>
            <a:r>
              <a:rPr lang="it-IT" dirty="0" err="1" smtClean="0"/>
              <a:t>String</a:t>
            </a:r>
            <a:r>
              <a:rPr lang="it-IT" dirty="0" smtClean="0"/>
              <a:t> c</a:t>
            </a:r>
          </a:p>
          <a:p>
            <a:pPr lvl="1"/>
            <a:r>
              <a:rPr lang="it-IT" dirty="0" smtClean="0"/>
              <a:t>Long </a:t>
            </a:r>
            <a:r>
              <a:rPr lang="it-IT" dirty="0" err="1" smtClean="0"/>
              <a:t>cid</a:t>
            </a:r>
            <a:endParaRPr lang="it-IT" dirty="0" smtClean="0"/>
          </a:p>
          <a:p>
            <a:pPr lvl="1"/>
            <a:r>
              <a:rPr lang="it-IT" dirty="0" smtClean="0"/>
              <a:t>Id </a:t>
            </a:r>
            <a:r>
              <a:rPr lang="it-IT" dirty="0" err="1" smtClean="0"/>
              <a:t>id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2" y="3102428"/>
            <a:ext cx="3502642" cy="1193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9" y="5160736"/>
            <a:ext cx="3419475" cy="118042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02428"/>
            <a:ext cx="4298681" cy="10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single </a:t>
            </a:r>
            <a:r>
              <a:rPr lang="it-IT" dirty="0" err="1" smtClean="0"/>
              <a:t>attribute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Extract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Print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attribute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and </a:t>
            </a:r>
            <a:r>
              <a:rPr lang="it-IT" dirty="0" err="1" smtClean="0"/>
              <a:t>place</a:t>
            </a:r>
            <a:r>
              <a:rPr lang="it-IT" dirty="0" smtClean="0"/>
              <a:t> in the </a:t>
            </a:r>
            <a:r>
              <a:rPr lang="it-IT" dirty="0" err="1" smtClean="0"/>
              <a:t>mockup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5" y="2980622"/>
            <a:ext cx="2478664" cy="102773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5" y="4577811"/>
            <a:ext cx="2028721" cy="1021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095419"/>
            <a:ext cx="3464667" cy="4073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3951731"/>
            <a:ext cx="4411919" cy="113658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63" y="4118000"/>
            <a:ext cx="2999423" cy="4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Reading multiple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Looping multiple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547580"/>
            <a:ext cx="4122057" cy="22966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547580"/>
            <a:ext cx="4629150" cy="15179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07" y="4321282"/>
            <a:ext cx="2659959" cy="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/>
              <a:t>r</a:t>
            </a:r>
            <a:r>
              <a:rPr lang="it-IT" dirty="0" err="1" smtClean="0"/>
              <a:t>eading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/>
          </a:p>
          <a:p>
            <a:pPr lvl="2"/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single </a:t>
            </a:r>
            <a:r>
              <a:rPr lang="it-IT" dirty="0" err="1" smtClean="0"/>
              <a:t>attribute</a:t>
            </a:r>
            <a:r>
              <a:rPr lang="it-IT" dirty="0" smtClean="0"/>
              <a:t> Title in the terminal</a:t>
            </a:r>
          </a:p>
          <a:p>
            <a:pPr lvl="2"/>
            <a:r>
              <a:rPr lang="it-IT" dirty="0" err="1" smtClean="0"/>
              <a:t>Print</a:t>
            </a:r>
            <a:r>
              <a:rPr lang="it-IT" dirty="0" smtClean="0"/>
              <a:t> a </a:t>
            </a:r>
            <a:r>
              <a:rPr lang="it-IT" dirty="0" err="1" smtClean="0"/>
              <a:t>sequence</a:t>
            </a:r>
            <a:r>
              <a:rPr lang="it-IT" dirty="0" smtClean="0"/>
              <a:t> of multiple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and </a:t>
            </a:r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end up </a:t>
            </a:r>
            <a:r>
              <a:rPr lang="it-IT" dirty="0" err="1" smtClean="0"/>
              <a:t>seeing</a:t>
            </a:r>
            <a:r>
              <a:rPr lang="it-IT" dirty="0" smtClean="0"/>
              <a:t> the </a:t>
            </a:r>
            <a:r>
              <a:rPr lang="it-IT" dirty="0" err="1" smtClean="0"/>
              <a:t>attributes</a:t>
            </a:r>
            <a:r>
              <a:rPr lang="it-IT" dirty="0" smtClean="0"/>
              <a:t> in the terminal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Placing</a:t>
            </a:r>
            <a:r>
              <a:rPr lang="it-IT" dirty="0" smtClean="0"/>
              <a:t> </a:t>
            </a:r>
            <a:r>
              <a:rPr lang="it-IT" dirty="0" err="1" smtClean="0"/>
              <a:t>Attributes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in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From </a:t>
            </a:r>
            <a:r>
              <a:rPr lang="it-IT" dirty="0" err="1" smtClean="0"/>
              <a:t>static</a:t>
            </a:r>
            <a:r>
              <a:rPr lang="it-IT" dirty="0" smtClean="0"/>
              <a:t> html to a </a:t>
            </a:r>
            <a:r>
              <a:rPr lang="it-IT" dirty="0" err="1" smtClean="0"/>
              <a:t>dynamic</a:t>
            </a:r>
            <a:r>
              <a:rPr lang="it-IT" dirty="0" smtClean="0"/>
              <a:t> website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13"/>
          <p:cNvSpPr>
            <a:spLocks noGrp="1"/>
          </p:cNvSpPr>
          <p:nvPr>
            <p:ph sz="half" idx="1"/>
          </p:nvPr>
        </p:nvSpPr>
        <p:spPr>
          <a:xfrm>
            <a:off x="628650" y="2526384"/>
            <a:ext cx="2129064" cy="411249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The common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part of </a:t>
            </a:r>
          </a:p>
          <a:p>
            <a:pPr marL="0" indent="0">
              <a:buNone/>
            </a:pPr>
            <a:r>
              <a:rPr lang="it-IT" dirty="0"/>
              <a:t>w</a:t>
            </a:r>
            <a:r>
              <a:rPr lang="it-IT" dirty="0" smtClean="0"/>
              <a:t>eb page </a:t>
            </a:r>
          </a:p>
        </p:txBody>
      </p:sp>
      <p:sp>
        <p:nvSpPr>
          <p:cNvPr id="15" name="Segnaposto contenuto 14"/>
          <p:cNvSpPr>
            <a:spLocks noGrp="1"/>
          </p:cNvSpPr>
          <p:nvPr>
            <p:ph sz="half" idx="2"/>
          </p:nvPr>
        </p:nvSpPr>
        <p:spPr>
          <a:xfrm>
            <a:off x="6045198" y="2526384"/>
            <a:ext cx="2686968" cy="4112492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part of </a:t>
            </a:r>
            <a:r>
              <a:rPr lang="it-IT" dirty="0" err="1" smtClean="0"/>
              <a:t>each</a:t>
            </a:r>
            <a:r>
              <a:rPr lang="it-IT" dirty="0"/>
              <a:t> </a:t>
            </a:r>
            <a:r>
              <a:rPr lang="it-IT" dirty="0" smtClean="0"/>
              <a:t>layout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938694" y="2627179"/>
            <a:ext cx="3483428" cy="3715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Wrapper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3541036" y="3396345"/>
            <a:ext cx="2278743" cy="2772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fine art of HTML </a:t>
            </a:r>
            <a:r>
              <a:rPr lang="it-IT" dirty="0" err="1" smtClean="0"/>
              <a:t>cutting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93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Inserting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in JSP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 smtClean="0"/>
              <a:t>Cut</a:t>
            </a:r>
            <a:r>
              <a:rPr lang="it-IT" dirty="0" smtClean="0"/>
              <a:t> and paste the html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/>
              <a:t>W</a:t>
            </a:r>
            <a:r>
              <a:rPr lang="it-IT" u="sng" dirty="0" err="1" smtClean="0"/>
              <a:t>rapper</a:t>
            </a:r>
            <a:endParaRPr lang="it-IT" u="sng" dirty="0" smtClean="0"/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&gt;…&lt;body&gt;&lt;div id="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  <a:b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&lt;ICS:CALLELEMENT&gt;</a:t>
            </a:r>
          </a:p>
          <a:p>
            <a:pPr marL="914400" lvl="2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&lt;/div&gt;&lt;/body&gt;&lt;/html&gt;</a:t>
            </a:r>
          </a:p>
          <a:p>
            <a:pPr lvl="1"/>
            <a:r>
              <a:rPr lang="it-IT" dirty="0" smtClean="0"/>
              <a:t>In the </a:t>
            </a:r>
            <a:r>
              <a:rPr lang="it-IT" u="sng" dirty="0" err="1" smtClean="0"/>
              <a:t>ContentLayout</a:t>
            </a:r>
            <a:endParaRPr lang="it-IT" u="sng" dirty="0" smtClean="0"/>
          </a:p>
          <a:p>
            <a:pPr marL="457200" lvl="1" indent="0">
              <a:buNone/>
            </a:pPr>
            <a:r>
              <a:rPr lang="it-IT" dirty="0" smtClean="0"/>
              <a:t>    </a:t>
            </a:r>
            <a:r>
              <a:rPr lang="it-IT" dirty="0" err="1" smtClean="0"/>
              <a:t>everything</a:t>
            </a:r>
            <a:r>
              <a:rPr lang="it-IT" dirty="0" smtClean="0"/>
              <a:t> inside the </a:t>
            </a:r>
            <a:r>
              <a:rPr lang="it-IT" dirty="0" err="1" smtClean="0"/>
              <a:t>div#content</a:t>
            </a:r>
            <a:endParaRPr lang="it-IT" dirty="0" smtClean="0"/>
          </a:p>
          <a:p>
            <a:pPr lvl="1"/>
            <a:r>
              <a:rPr lang="it-IT" dirty="0"/>
              <a:t>	</a:t>
            </a:r>
            <a:r>
              <a:rPr lang="it-IT" dirty="0" smtClean="0"/>
              <a:t>I assume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familiar</a:t>
            </a:r>
            <a:r>
              <a:rPr lang="it-IT" dirty="0" smtClean="0"/>
              <a:t> with </a:t>
            </a:r>
            <a:r>
              <a:rPr lang="it-IT" dirty="0" err="1" smtClean="0"/>
              <a:t>jQuery</a:t>
            </a:r>
            <a:r>
              <a:rPr lang="it-IT" dirty="0" smtClean="0"/>
              <a:t>…</a:t>
            </a:r>
          </a:p>
          <a:p>
            <a:r>
              <a:rPr lang="it-IT" dirty="0" smtClean="0"/>
              <a:t>Output</a:t>
            </a:r>
            <a:endParaRPr lang="it-IT" dirty="0"/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ics:getvar</a:t>
            </a:r>
            <a:r>
              <a:rPr lang="it-IT" dirty="0" smtClean="0"/>
              <a:t> </a:t>
            </a:r>
            <a:r>
              <a:rPr lang="it-IT" dirty="0" err="1" smtClean="0"/>
              <a:t>name</a:t>
            </a:r>
            <a:r>
              <a:rPr lang="it-IT" dirty="0" smtClean="0"/>
              <a:t>="</a:t>
            </a:r>
            <a:r>
              <a:rPr lang="it-IT" dirty="0" err="1" smtClean="0"/>
              <a:t>var</a:t>
            </a:r>
            <a:r>
              <a:rPr lang="it-IT" dirty="0" smtClean="0"/>
              <a:t>"/&gt;</a:t>
            </a:r>
          </a:p>
          <a:p>
            <a:pPr lvl="1"/>
            <a:r>
              <a:rPr lang="it-IT" dirty="0" smtClean="0"/>
              <a:t>&lt;</a:t>
            </a:r>
            <a:r>
              <a:rPr lang="it-IT" dirty="0" err="1" smtClean="0"/>
              <a:t>ics:listget</a:t>
            </a:r>
            <a:r>
              <a:rPr lang="it-IT" dirty="0" smtClean="0"/>
              <a:t> list="List" </a:t>
            </a:r>
            <a:r>
              <a:rPr lang="it-IT" dirty="0" err="1" smtClean="0"/>
              <a:t>field</a:t>
            </a:r>
            <a:r>
              <a:rPr lang="it-IT" dirty="0" smtClean="0"/>
              <a:t>="</a:t>
            </a:r>
            <a:r>
              <a:rPr lang="it-IT" dirty="0" err="1" smtClean="0"/>
              <a:t>value</a:t>
            </a:r>
            <a:r>
              <a:rPr lang="it-IT" dirty="0" smtClean="0"/>
              <a:t>"/&gt;</a:t>
            </a:r>
          </a:p>
          <a:p>
            <a:pPr marL="457200" lvl="1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> in Java with </a:t>
            </a:r>
            <a:r>
              <a:rPr lang="it-IT" dirty="0" err="1" smtClean="0"/>
              <a:t>Picker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Pick</a:t>
            </a:r>
            <a:r>
              <a:rPr lang="it-IT" dirty="0"/>
              <a:t> the html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Picker.load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it-IT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blueprint</a:t>
            </a:r>
            <a:r>
              <a:rPr lang="it-IT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/template.html</a:t>
            </a: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it-IT" dirty="0" err="1" smtClean="0"/>
              <a:t>Moustache</a:t>
            </a: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smtClean="0"/>
              <a:t>     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it-IT" dirty="0" err="1" smtClean="0"/>
              <a:t>Replacements</a:t>
            </a:r>
            <a:endParaRPr lang="it-IT" dirty="0"/>
          </a:p>
          <a:p>
            <a:pPr marL="457200" lvl="1" indent="0">
              <a:buNone/>
            </a:pP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("#location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a.getString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("Value</a:t>
            </a:r>
            <a:r>
              <a:rPr lang="it-I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use a </a:t>
            </a:r>
            <a:r>
              <a:rPr lang="it-IT" dirty="0" err="1" smtClean="0"/>
              <a:t>mockup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the </a:t>
            </a:r>
            <a:r>
              <a:rPr lang="it-IT" dirty="0" err="1" smtClean="0"/>
              <a:t>blueprint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</a:t>
            </a:r>
            <a:r>
              <a:rPr lang="it-IT" dirty="0" err="1" smtClean="0"/>
              <a:t>Wrapper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 </a:t>
            </a:r>
          </a:p>
          <a:p>
            <a:pPr lvl="2"/>
            <a:r>
              <a:rPr lang="it-IT" dirty="0" err="1" smtClean="0"/>
              <a:t>Fix</a:t>
            </a:r>
            <a:r>
              <a:rPr lang="it-IT" dirty="0" smtClean="0"/>
              <a:t> the CSS/JS </a:t>
            </a:r>
            <a:r>
              <a:rPr lang="it-IT" dirty="0" err="1" smtClean="0"/>
              <a:t>inclusions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endParaRPr lang="it-IT" dirty="0" smtClean="0"/>
          </a:p>
          <a:p>
            <a:pPr lvl="1"/>
            <a:r>
              <a:rPr lang="it-IT" dirty="0" err="1" smtClean="0"/>
              <a:t>Fix</a:t>
            </a:r>
            <a:r>
              <a:rPr lang="it-IT" dirty="0" smtClean="0"/>
              <a:t> the Layout </a:t>
            </a:r>
            <a:r>
              <a:rPr lang="it-IT" dirty="0" err="1" smtClean="0"/>
              <a:t>adding</a:t>
            </a:r>
            <a:r>
              <a:rPr lang="it-IT" dirty="0" smtClean="0"/>
              <a:t> the HTML from the template.html</a:t>
            </a:r>
          </a:p>
          <a:p>
            <a:pPr lvl="1"/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Objective</a:t>
            </a:r>
            <a:r>
              <a:rPr lang="it-IT" dirty="0" smtClean="0"/>
              <a:t>: </a:t>
            </a:r>
            <a:endParaRPr lang="it-IT" dirty="0"/>
          </a:p>
          <a:p>
            <a:r>
              <a:rPr lang="it-IT" dirty="0" smtClean="0"/>
              <a:t>Use an html </a:t>
            </a:r>
            <a:r>
              <a:rPr lang="it-IT" dirty="0" err="1" smtClean="0"/>
              <a:t>mockup</a:t>
            </a:r>
            <a:r>
              <a:rPr lang="it-IT" dirty="0" smtClean="0"/>
              <a:t> to </a:t>
            </a:r>
            <a:r>
              <a:rPr lang="it-IT" dirty="0" err="1" smtClean="0"/>
              <a:t>place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HTML</a:t>
            </a:r>
          </a:p>
          <a:p>
            <a:endParaRPr lang="it-IT" u="sng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Images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to render a blob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Content Model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="1" dirty="0" err="1" smtClean="0"/>
              <a:t>king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A CMS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long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r>
              <a:rPr lang="it-IT" dirty="0" smtClean="0"/>
              <a:t> a site</a:t>
            </a:r>
          </a:p>
          <a:p>
            <a:pPr lvl="1"/>
            <a:r>
              <a:rPr lang="it-IT" dirty="0" err="1" smtClean="0"/>
              <a:t>Hence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design a website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does</a:t>
            </a:r>
            <a:r>
              <a:rPr lang="it-IT" dirty="0" smtClean="0"/>
              <a:t> NOT </a:t>
            </a:r>
            <a:r>
              <a:rPr lang="it-IT" dirty="0" err="1" smtClean="0"/>
              <a:t>translate</a:t>
            </a:r>
            <a:r>
              <a:rPr lang="it-IT" dirty="0" smtClean="0"/>
              <a:t> in a web site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easy to </a:t>
            </a:r>
            <a:r>
              <a:rPr lang="it-IT" dirty="0" err="1" smtClean="0"/>
              <a:t>develop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biggest</a:t>
            </a:r>
            <a:r>
              <a:rPr lang="it-IT" dirty="0" smtClean="0"/>
              <a:t> </a:t>
            </a:r>
            <a:r>
              <a:rPr lang="it-IT" dirty="0" err="1" smtClean="0"/>
              <a:t>complain</a:t>
            </a:r>
            <a:r>
              <a:rPr lang="it-IT" dirty="0" smtClean="0"/>
              <a:t> of end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the site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awkward</a:t>
            </a:r>
            <a:r>
              <a:rPr lang="it-IT" dirty="0" smtClean="0"/>
              <a:t> to </a:t>
            </a:r>
            <a:r>
              <a:rPr lang="it-IT" dirty="0" err="1" smtClean="0"/>
              <a:t>edit</a:t>
            </a:r>
            <a:endParaRPr lang="it-IT" dirty="0" smtClean="0"/>
          </a:p>
          <a:p>
            <a:pPr lvl="1"/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result</a:t>
            </a:r>
            <a:r>
              <a:rPr lang="it-IT" dirty="0" smtClean="0"/>
              <a:t> of  database-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model </a:t>
            </a:r>
            <a:r>
              <a:rPr lang="it-IT" dirty="0" err="1" smtClean="0"/>
              <a:t>definition</a:t>
            </a:r>
            <a:endParaRPr lang="it-IT" dirty="0" smtClean="0"/>
          </a:p>
          <a:p>
            <a:pPr lvl="2"/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inefficient</a:t>
            </a:r>
            <a:r>
              <a:rPr lang="it-IT" dirty="0" smtClean="0"/>
              <a:t> and </a:t>
            </a:r>
            <a:r>
              <a:rPr lang="it-IT" dirty="0" err="1" smtClean="0"/>
              <a:t>very</a:t>
            </a:r>
            <a:r>
              <a:rPr lang="it-IT" dirty="0" smtClean="0"/>
              <a:t> hard to </a:t>
            </a:r>
            <a:r>
              <a:rPr lang="it-IT" dirty="0" err="1" smtClean="0"/>
              <a:t>edit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typical</a:t>
            </a:r>
            <a:r>
              <a:rPr lang="it-IT" dirty="0" smtClean="0"/>
              <a:t> </a:t>
            </a:r>
            <a:r>
              <a:rPr lang="it-IT" dirty="0" err="1" smtClean="0"/>
              <a:t>nightmare</a:t>
            </a:r>
            <a:r>
              <a:rPr lang="it-IT" dirty="0" smtClean="0"/>
              <a:t>:  a "relation </a:t>
            </a:r>
            <a:r>
              <a:rPr lang="it-IT" dirty="0" err="1" smtClean="0"/>
              <a:t>asset</a:t>
            </a:r>
            <a:r>
              <a:rPr lang="it-IT" dirty="0" smtClean="0"/>
              <a:t>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Url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/>
          </a:p>
        </p:txBody>
      </p:sp>
      <p:sp>
        <p:nvSpPr>
          <p:cNvPr id="11" name="Segnaposto contenuto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BlobService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2"/>
          </p:nvPr>
        </p:nvSpPr>
        <p:spPr>
          <a:xfrm>
            <a:off x="4197184" y="2526384"/>
            <a:ext cx="4946816" cy="4112492"/>
          </a:xfrm>
        </p:spPr>
        <p:txBody>
          <a:bodyPr>
            <a:normAutofit/>
          </a:bodyPr>
          <a:lstStyle/>
          <a:p>
            <a:r>
              <a:rPr lang="it-IT" dirty="0" err="1" smtClean="0"/>
              <a:t>Generated</a:t>
            </a:r>
            <a:r>
              <a:rPr lang="it-IT" dirty="0" smtClean="0"/>
              <a:t> URL</a:t>
            </a:r>
            <a:br>
              <a:rPr lang="it-IT" dirty="0" smtClean="0"/>
            </a:br>
            <a:endParaRPr lang="it-IT" dirty="0" smtClean="0"/>
          </a:p>
          <a:p>
            <a:pPr marL="0" indent="0">
              <a:buNone/>
            </a:pP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localhost:9580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/Satellite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blobcol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urldata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blobkey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=id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blobtable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MungoBlobs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blobwhere</a:t>
            </a: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=1374097575433</a:t>
            </a:r>
            <a:b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it-IT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ssbinary=</a:t>
            </a:r>
            <a:r>
              <a:rPr lang="it-IT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it-IT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" y="3200307"/>
            <a:ext cx="4020578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o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Render the image</a:t>
            </a:r>
            <a:endParaRPr lang="it-IT" dirty="0"/>
          </a:p>
        </p:txBody>
      </p:sp>
      <p:sp>
        <p:nvSpPr>
          <p:cNvPr id="15" name="Segnaposto contenuto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id of the image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17" name="Segnaposto contenuto 16"/>
          <p:cNvSpPr>
            <a:spLocks noGrp="1"/>
          </p:cNvSpPr>
          <p:nvPr>
            <p:ph sz="half" idx="2"/>
          </p:nvPr>
        </p:nvSpPr>
        <p:spPr>
          <a:xfrm>
            <a:off x="4339771" y="2526384"/>
            <a:ext cx="4392395" cy="4112492"/>
          </a:xfrm>
        </p:spPr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 and use  Image URL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" y="3105871"/>
            <a:ext cx="3121819" cy="199591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18" y="3080701"/>
            <a:ext cx="3698649" cy="125523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4" y="5521618"/>
            <a:ext cx="4045744" cy="101494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080589" y="595085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Java:</a:t>
            </a:r>
            <a:endParaRPr lang="it-IT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974" y="4530965"/>
            <a:ext cx="4217988" cy="71856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an image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Save an image in the Image </a:t>
            </a:r>
            <a:r>
              <a:rPr lang="it-IT" dirty="0" err="1" smtClean="0"/>
              <a:t>field</a:t>
            </a:r>
            <a:r>
              <a:rPr lang="it-IT" dirty="0" smtClean="0"/>
              <a:t> of a Page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r>
              <a:rPr lang="it-IT" dirty="0" smtClean="0"/>
              <a:t> with </a:t>
            </a:r>
            <a:r>
              <a:rPr lang="it-IT" dirty="0" err="1" smtClean="0"/>
              <a:t>blobservice</a:t>
            </a:r>
            <a:endParaRPr lang="it-IT" dirty="0" smtClean="0"/>
          </a:p>
          <a:p>
            <a:r>
              <a:rPr lang="it-IT" dirty="0" err="1" smtClean="0"/>
              <a:t>Load</a:t>
            </a:r>
            <a:r>
              <a:rPr lang="it-IT" dirty="0" smtClean="0"/>
              <a:t> the id of the image</a:t>
            </a:r>
          </a:p>
          <a:p>
            <a:r>
              <a:rPr lang="it-IT" dirty="0" smtClean="0"/>
              <a:t>Render the image with </a:t>
            </a:r>
            <a:r>
              <a:rPr lang="it-IT" dirty="0" err="1" smtClean="0"/>
              <a:t>getbloburl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an upload image </a:t>
            </a:r>
            <a:r>
              <a:rPr lang="it-IT" dirty="0" err="1" smtClean="0"/>
              <a:t>rendered</a:t>
            </a:r>
            <a:r>
              <a:rPr lang="it-IT" dirty="0" smtClean="0"/>
              <a:t> in the Page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Links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core of the web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fingertips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link in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anyway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link to ASSETS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linked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start the </a:t>
            </a:r>
            <a:r>
              <a:rPr lang="it-IT" dirty="0" err="1" smtClean="0"/>
              <a:t>rendering</a:t>
            </a:r>
            <a:endParaRPr lang="it-IT" dirty="0" smtClean="0"/>
          </a:p>
          <a:p>
            <a:pPr lvl="1"/>
            <a:r>
              <a:rPr lang="it-IT" dirty="0" smtClean="0"/>
              <a:t>So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</a:t>
            </a:r>
            <a:r>
              <a:rPr lang="it-IT" dirty="0" err="1" smtClean="0"/>
              <a:t>c,cid</a:t>
            </a:r>
            <a:r>
              <a:rPr lang="it-IT" dirty="0" smtClean="0"/>
              <a:t> and </a:t>
            </a:r>
            <a:r>
              <a:rPr lang="it-IT" dirty="0" err="1" smtClean="0"/>
              <a:t>pagename</a:t>
            </a:r>
            <a:endParaRPr lang="it-IT" dirty="0" smtClean="0"/>
          </a:p>
          <a:p>
            <a:r>
              <a:rPr lang="it-IT" dirty="0" smtClean="0"/>
              <a:t>Best </a:t>
            </a:r>
            <a:r>
              <a:rPr lang="it-IT" dirty="0" err="1" smtClean="0"/>
              <a:t>Practice</a:t>
            </a:r>
            <a:r>
              <a:rPr lang="it-IT" dirty="0" smtClean="0"/>
              <a:t>! </a:t>
            </a:r>
            <a:r>
              <a:rPr lang="it-IT" dirty="0" err="1" smtClean="0"/>
              <a:t>Pagename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ALWAYS the </a:t>
            </a:r>
            <a:r>
              <a:rPr lang="it-IT" dirty="0" err="1" smtClean="0"/>
              <a:t>same</a:t>
            </a:r>
            <a:endParaRPr lang="it-IT" dirty="0" smtClean="0"/>
          </a:p>
          <a:p>
            <a:pPr lvl="1"/>
            <a:r>
              <a:rPr lang="it-IT" dirty="0" err="1" smtClean="0"/>
              <a:t>Generating</a:t>
            </a:r>
            <a:r>
              <a:rPr lang="it-IT" dirty="0" smtClean="0"/>
              <a:t> </a:t>
            </a:r>
            <a:r>
              <a:rPr lang="it-IT" dirty="0" err="1" smtClean="0"/>
              <a:t>links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pagenames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problems</a:t>
            </a:r>
            <a:endParaRPr lang="it-IT" dirty="0" smtClean="0"/>
          </a:p>
          <a:p>
            <a:pPr lvl="1"/>
            <a:r>
              <a:rPr lang="it-IT" dirty="0" smtClean="0"/>
              <a:t>Create a Site Entry </a:t>
            </a:r>
            <a:r>
              <a:rPr lang="it-IT" dirty="0" err="1" smtClean="0"/>
              <a:t>named</a:t>
            </a:r>
            <a:r>
              <a:rPr lang="it-IT" dirty="0" smtClean="0"/>
              <a:t> </a:t>
            </a:r>
            <a:r>
              <a:rPr lang="it-IT" b="1" dirty="0" smtClean="0"/>
              <a:t>Entry</a:t>
            </a:r>
            <a:r>
              <a:rPr lang="it-IT" dirty="0" smtClean="0"/>
              <a:t> to use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 to the </a:t>
            </a:r>
            <a:r>
              <a:rPr lang="it-IT" dirty="0" err="1" smtClean="0"/>
              <a:t>Wrapper</a:t>
            </a:r>
            <a:endParaRPr lang="it-IT" dirty="0" smtClean="0"/>
          </a:p>
          <a:p>
            <a:pPr lvl="2"/>
            <a:r>
              <a:rPr lang="it-IT" dirty="0" smtClean="0"/>
              <a:t>Demo2/Entry -&gt; Demo2/Demo2_Wrapper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Generate a link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target </a:t>
            </a:r>
            <a:r>
              <a:rPr lang="it-IT" dirty="0" err="1" smtClean="0"/>
              <a:t>asset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Get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Render the Link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Java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4" y="3028043"/>
            <a:ext cx="3821113" cy="129164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4" y="5060192"/>
            <a:ext cx="4186753" cy="103580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3073"/>
            <a:ext cx="3832022" cy="109069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50" y="5013983"/>
            <a:ext cx="3820432" cy="162489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518" y="5521618"/>
            <a:ext cx="481401" cy="19841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726" y="5013983"/>
            <a:ext cx="700087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a link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url</a:t>
            </a:r>
            <a:r>
              <a:rPr lang="it-IT" dirty="0" smtClean="0"/>
              <a:t> of the </a:t>
            </a:r>
            <a:r>
              <a:rPr lang="it-IT" dirty="0" err="1" smtClean="0"/>
              <a:t>related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endParaRPr lang="it-IT" dirty="0" smtClean="0"/>
          </a:p>
          <a:p>
            <a:r>
              <a:rPr lang="it-IT" dirty="0" smtClean="0"/>
              <a:t>Render the </a:t>
            </a:r>
            <a:r>
              <a:rPr lang="it-IT" dirty="0" err="1" smtClean="0"/>
              <a:t>url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of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learn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to create a link to </a:t>
            </a:r>
            <a:r>
              <a:rPr lang="it-IT" dirty="0" err="1" smtClean="0"/>
              <a:t>another</a:t>
            </a:r>
            <a:r>
              <a:rPr lang="it-IT" dirty="0" smtClean="0"/>
              <a:t> page and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 </a:t>
            </a:r>
            <a:br>
              <a:rPr lang="it-IT" dirty="0" smtClean="0"/>
            </a:br>
            <a:r>
              <a:rPr lang="it-IT" dirty="0" smtClean="0"/>
              <a:t>Inner </a:t>
            </a:r>
            <a:r>
              <a:rPr lang="it-IT" dirty="0" err="1" smtClean="0"/>
              <a:t>elements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Nesting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key</a:t>
            </a:r>
            <a:r>
              <a:rPr lang="it-IT" dirty="0" smtClean="0"/>
              <a:t> for </a:t>
            </a:r>
            <a:r>
              <a:rPr lang="it-IT" dirty="0" err="1" smtClean="0"/>
              <a:t>leveraging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3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composite </a:t>
            </a:r>
            <a:r>
              <a:rPr lang="it-IT" dirty="0" err="1" smtClean="0"/>
              <a:t>view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render a web page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attribute</a:t>
            </a:r>
            <a:r>
              <a:rPr lang="it-IT" dirty="0" smtClean="0"/>
              <a:t> of a single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1"/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set of </a:t>
            </a:r>
            <a:r>
              <a:rPr lang="it-IT" dirty="0" err="1" smtClean="0"/>
              <a:t>assets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refers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golden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Sites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development</a:t>
            </a:r>
            <a:endParaRPr lang="it-IT" dirty="0" smtClean="0"/>
          </a:p>
          <a:p>
            <a:pPr lvl="2"/>
            <a:r>
              <a:rPr lang="it-IT" dirty="0" smtClean="0"/>
              <a:t>In a </a:t>
            </a:r>
            <a:r>
              <a:rPr lang="it-IT" dirty="0" err="1" smtClean="0"/>
              <a:t>template</a:t>
            </a:r>
            <a:r>
              <a:rPr lang="it-IT" dirty="0" smtClean="0"/>
              <a:t> render </a:t>
            </a:r>
            <a:r>
              <a:rPr lang="it-IT" dirty="0" err="1" smtClean="0"/>
              <a:t>only</a:t>
            </a:r>
            <a:r>
              <a:rPr lang="it-IT" dirty="0" smtClean="0"/>
              <a:t> ONE </a:t>
            </a:r>
            <a:r>
              <a:rPr lang="it-IT" dirty="0" err="1" smtClean="0"/>
              <a:t>asset</a:t>
            </a:r>
            <a:endParaRPr lang="it-IT" dirty="0" smtClean="0"/>
          </a:p>
          <a:p>
            <a:pPr lvl="2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find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. </a:t>
            </a:r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current</a:t>
            </a:r>
            <a:r>
              <a:rPr lang="it-IT" dirty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(c/</a:t>
            </a:r>
            <a:r>
              <a:rPr lang="it-IT" dirty="0" err="1" smtClean="0"/>
              <a:t>cid</a:t>
            </a:r>
            <a:r>
              <a:rPr lang="it-IT" dirty="0" smtClean="0"/>
              <a:t>) and  call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Spot the </a:t>
            </a:r>
            <a:r>
              <a:rPr lang="it-IT" dirty="0" err="1" smtClean="0"/>
              <a:t>difference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4" y="3187927"/>
            <a:ext cx="6841691" cy="263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01486" y="5181600"/>
            <a:ext cx="1538514" cy="769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667827" y="4622800"/>
            <a:ext cx="2198915" cy="108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628650" y="6168572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the </a:t>
            </a:r>
            <a:r>
              <a:rPr lang="it-IT" dirty="0" err="1" smtClean="0"/>
              <a:t>same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no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50556" y="220962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Fields</a:t>
            </a:r>
            <a:r>
              <a:rPr lang="it-IT" dirty="0" smtClean="0"/>
              <a:t> of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asset</a:t>
            </a:r>
            <a:r>
              <a:rPr lang="it-IT" dirty="0" smtClean="0"/>
              <a:t> – </a:t>
            </a:r>
            <a:r>
              <a:rPr lang="it-IT" dirty="0" err="1" smtClean="0"/>
              <a:t>need</a:t>
            </a:r>
            <a:r>
              <a:rPr lang="it-IT" dirty="0" smtClean="0"/>
              <a:t> to call 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it-IT" dirty="0"/>
          </a:p>
        </p:txBody>
      </p:sp>
      <p:cxnSp>
        <p:nvCxnSpPr>
          <p:cNvPr id="13" name="Connettore 2 12"/>
          <p:cNvCxnSpPr/>
          <p:nvPr/>
        </p:nvCxnSpPr>
        <p:spPr>
          <a:xfrm>
            <a:off x="6923314" y="2578954"/>
            <a:ext cx="493486" cy="210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endCxn id="8" idx="3"/>
          </p:cNvCxnSpPr>
          <p:nvPr/>
        </p:nvCxnSpPr>
        <p:spPr>
          <a:xfrm flipH="1" flipV="1">
            <a:off x="2540000" y="5566229"/>
            <a:ext cx="431604" cy="67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 </a:t>
            </a:r>
            <a:r>
              <a:rPr lang="it-IT" dirty="0" err="1" smtClean="0"/>
              <a:t>not</a:t>
            </a:r>
            <a:r>
              <a:rPr lang="it-IT" dirty="0" smtClean="0"/>
              <a:t> do SMART </a:t>
            </a:r>
            <a:r>
              <a:rPr lang="it-IT" dirty="0" err="1" smtClean="0"/>
              <a:t>things</a:t>
            </a:r>
            <a:r>
              <a:rPr lang="it-IT" dirty="0" smtClean="0"/>
              <a:t> in </a:t>
            </a:r>
            <a:r>
              <a:rPr lang="it-IT" dirty="0" err="1" smtClean="0"/>
              <a:t>templates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Developer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templates</a:t>
            </a:r>
            <a:r>
              <a:rPr lang="it-IT" dirty="0" smtClean="0"/>
              <a:t> are </a:t>
            </a:r>
            <a:r>
              <a:rPr lang="it-IT" dirty="0" err="1" smtClean="0"/>
              <a:t>simply</a:t>
            </a:r>
            <a:r>
              <a:rPr lang="it-IT" dirty="0" smtClean="0"/>
              <a:t> JSP </a:t>
            </a:r>
            <a:r>
              <a:rPr lang="it-IT" dirty="0" err="1" smtClean="0"/>
              <a:t>they</a:t>
            </a:r>
            <a:r>
              <a:rPr lang="it-IT" dirty="0" smtClean="0"/>
              <a:t> can do </a:t>
            </a:r>
            <a:r>
              <a:rPr lang="it-IT" dirty="0" err="1" smtClean="0"/>
              <a:t>whatever</a:t>
            </a:r>
            <a:r>
              <a:rPr lang="it-IT" dirty="0" smtClean="0"/>
              <a:t> with </a:t>
            </a:r>
            <a:r>
              <a:rPr lang="it-IT" dirty="0" err="1" smtClean="0"/>
              <a:t>it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They</a:t>
            </a:r>
            <a:r>
              <a:rPr lang="it-IT" dirty="0" smtClean="0"/>
              <a:t> are NOT:</a:t>
            </a:r>
          </a:p>
          <a:p>
            <a:pPr lvl="1"/>
            <a:r>
              <a:rPr lang="it-IT" dirty="0" smtClean="0"/>
              <a:t>Templates are </a:t>
            </a:r>
            <a:r>
              <a:rPr lang="it-IT" dirty="0" err="1" smtClean="0"/>
              <a:t>cached</a:t>
            </a:r>
            <a:r>
              <a:rPr lang="it-IT" dirty="0"/>
              <a:t>: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pass </a:t>
            </a:r>
            <a:r>
              <a:rPr lang="it-IT" dirty="0" err="1" smtClean="0"/>
              <a:t>parameters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pPr lvl="2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cannot</a:t>
            </a:r>
            <a:r>
              <a:rPr lang="it-IT" dirty="0" smtClean="0"/>
              <a:t> do </a:t>
            </a:r>
            <a:r>
              <a:rPr lang="it-IT" dirty="0" err="1" smtClean="0"/>
              <a:t>complex</a:t>
            </a:r>
            <a:r>
              <a:rPr lang="it-IT" dirty="0" smtClean="0"/>
              <a:t> </a:t>
            </a:r>
            <a:r>
              <a:rPr lang="it-IT" dirty="0" err="1" smtClean="0"/>
              <a:t>calculation</a:t>
            </a:r>
            <a:r>
              <a:rPr lang="it-IT" dirty="0" smtClean="0"/>
              <a:t> </a:t>
            </a:r>
            <a:r>
              <a:rPr lang="it-IT" dirty="0" err="1" smtClean="0"/>
              <a:t>every</a:t>
            </a:r>
            <a:r>
              <a:rPr lang="it-IT" dirty="0" smtClean="0"/>
              <a:t> time </a:t>
            </a:r>
          </a:p>
          <a:p>
            <a:pPr lvl="1"/>
            <a:r>
              <a:rPr lang="it-IT" dirty="0" err="1" smtClean="0"/>
              <a:t>Template</a:t>
            </a:r>
            <a:r>
              <a:rPr lang="it-IT" dirty="0" smtClean="0"/>
              <a:t> must </a:t>
            </a:r>
            <a:r>
              <a:rPr lang="it-IT" dirty="0" err="1" smtClean="0"/>
              <a:t>adapt</a:t>
            </a:r>
            <a:r>
              <a:rPr lang="it-IT" dirty="0" smtClean="0"/>
              <a:t> to an easy (for the editor) </a:t>
            </a:r>
            <a:r>
              <a:rPr lang="it-IT" dirty="0"/>
              <a:t>C</a:t>
            </a:r>
            <a:r>
              <a:rPr lang="it-IT" dirty="0" smtClean="0"/>
              <a:t>ontent Model</a:t>
            </a:r>
          </a:p>
          <a:p>
            <a:pPr lvl="2"/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the code </a:t>
            </a:r>
            <a:r>
              <a:rPr lang="it-IT" dirty="0" err="1" smtClean="0"/>
              <a:t>often</a:t>
            </a:r>
            <a:r>
              <a:rPr lang="it-IT" dirty="0" smtClean="0"/>
              <a:t> hard to </a:t>
            </a:r>
            <a:r>
              <a:rPr lang="it-IT" dirty="0" err="1" smtClean="0"/>
              <a:t>write</a:t>
            </a:r>
            <a:r>
              <a:rPr lang="it-IT" dirty="0" smtClean="0"/>
              <a:t> and </a:t>
            </a:r>
            <a:r>
              <a:rPr lang="it-IT" dirty="0" err="1" smtClean="0"/>
              <a:t>complex</a:t>
            </a:r>
            <a:endParaRPr lang="it-IT" dirty="0" smtClean="0"/>
          </a:p>
          <a:p>
            <a:r>
              <a:rPr lang="it-IT" dirty="0" err="1" smtClean="0"/>
              <a:t>Complex</a:t>
            </a:r>
            <a:r>
              <a:rPr lang="it-IT" dirty="0" smtClean="0"/>
              <a:t> (</a:t>
            </a:r>
            <a:r>
              <a:rPr lang="it-IT" dirty="0" err="1" smtClean="0"/>
              <a:t>smart</a:t>
            </a:r>
            <a:r>
              <a:rPr lang="it-IT" dirty="0" smtClean="0"/>
              <a:t>) code breaks </a:t>
            </a:r>
            <a:r>
              <a:rPr lang="it-IT" dirty="0" err="1" smtClean="0"/>
              <a:t>all</a:t>
            </a:r>
            <a:r>
              <a:rPr lang="it-IT" dirty="0" smtClean="0"/>
              <a:t> of </a:t>
            </a:r>
            <a:r>
              <a:rPr lang="it-IT" dirty="0" err="1" smtClean="0"/>
              <a:t>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Need</a:t>
            </a:r>
            <a:r>
              <a:rPr lang="it-IT" dirty="0" smtClean="0"/>
              <a:t> a new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template</a:t>
            </a:r>
            <a:endParaRPr lang="it-IT" dirty="0" smtClean="0"/>
          </a:p>
          <a:p>
            <a:pPr lvl="1"/>
            <a:r>
              <a:rPr lang="it-IT" dirty="0" smtClean="0"/>
              <a:t>Demo2_Summary</a:t>
            </a:r>
          </a:p>
          <a:p>
            <a:pPr lvl="1"/>
            <a:r>
              <a:rPr lang="it-IT" dirty="0" smtClean="0"/>
              <a:t>For Page</a:t>
            </a:r>
          </a:p>
          <a:p>
            <a:pPr lvl="1"/>
            <a:r>
              <a:rPr lang="it-IT" dirty="0" err="1" smtClean="0"/>
              <a:t>Element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HTML page</a:t>
            </a:r>
          </a:p>
          <a:p>
            <a:r>
              <a:rPr lang="it-IT" dirty="0" smtClean="0"/>
              <a:t>The </a:t>
            </a:r>
            <a:r>
              <a:rPr lang="it-IT" dirty="0" err="1" smtClean="0"/>
              <a:t>template</a:t>
            </a:r>
            <a:r>
              <a:rPr lang="it-IT" dirty="0" smtClean="0"/>
              <a:t> </a:t>
            </a:r>
            <a:r>
              <a:rPr lang="it-IT" dirty="0" err="1" smtClean="0"/>
              <a:t>renders</a:t>
            </a:r>
            <a:r>
              <a:rPr lang="it-IT" dirty="0" smtClean="0"/>
              <a:t> a </a:t>
            </a:r>
            <a:r>
              <a:rPr lang="it-IT" dirty="0" err="1" smtClean="0"/>
              <a:t>summary</a:t>
            </a:r>
            <a:endParaRPr lang="it-IT" dirty="0" smtClean="0"/>
          </a:p>
          <a:p>
            <a:pPr lvl="1"/>
            <a:r>
              <a:rPr lang="it-IT" dirty="0" smtClean="0"/>
              <a:t>Code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similar</a:t>
            </a:r>
            <a:r>
              <a:rPr lang="it-IT" dirty="0" smtClean="0"/>
              <a:t> to the Layout </a:t>
            </a:r>
            <a:r>
              <a:rPr lang="it-IT" u="sng" dirty="0" smtClean="0"/>
              <a:t>code</a:t>
            </a:r>
          </a:p>
          <a:p>
            <a:r>
              <a:rPr lang="it-IT" dirty="0" err="1" smtClean="0"/>
              <a:t>Actually</a:t>
            </a:r>
            <a:r>
              <a:rPr lang="it-IT" dirty="0" smtClean="0"/>
              <a:t> 2, JSP and </a:t>
            </a:r>
            <a:r>
              <a:rPr lang="it-IT" dirty="0" err="1" smtClean="0"/>
              <a:t>Groovy</a:t>
            </a:r>
            <a:r>
              <a:rPr lang="it-IT" dirty="0" smtClean="0"/>
              <a:t> </a:t>
            </a:r>
            <a:r>
              <a:rPr lang="it-IT" dirty="0" err="1" smtClean="0"/>
              <a:t>versions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8448" y="2525713"/>
            <a:ext cx="3502580" cy="411321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9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 err="1" smtClean="0"/>
              <a:t>Calltemplate</a:t>
            </a:r>
            <a:endParaRPr lang="it-IT" u="sng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Get</a:t>
            </a:r>
            <a:r>
              <a:rPr lang="it-IT" dirty="0" smtClean="0"/>
              <a:t> the id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Call the </a:t>
            </a:r>
            <a:r>
              <a:rPr lang="it-IT" dirty="0" err="1" smtClean="0"/>
              <a:t>template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Java Version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1" y="3072266"/>
            <a:ext cx="4207791" cy="114081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1" y="5099505"/>
            <a:ext cx="4207791" cy="143146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29" y="3072266"/>
            <a:ext cx="3840843" cy="12353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78" y="3072266"/>
            <a:ext cx="704292" cy="2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blocks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Add</a:t>
            </a:r>
            <a:r>
              <a:rPr lang="it-IT" dirty="0" smtClean="0"/>
              <a:t> a </a:t>
            </a:r>
            <a:r>
              <a:rPr lang="it-IT" dirty="0" err="1" smtClean="0"/>
              <a:t>SeeAlso</a:t>
            </a:r>
            <a:r>
              <a:rPr lang="it-IT" dirty="0" smtClean="0"/>
              <a:t> </a:t>
            </a:r>
            <a:r>
              <a:rPr lang="it-IT" dirty="0" err="1" smtClean="0"/>
              <a:t>attribute</a:t>
            </a:r>
            <a:r>
              <a:rPr lang="it-IT" dirty="0" smtClean="0"/>
              <a:t> and link the 2 </a:t>
            </a:r>
            <a:r>
              <a:rPr lang="it-IT" dirty="0" err="1" smtClean="0"/>
              <a:t>pages</a:t>
            </a:r>
            <a:endParaRPr lang="it-IT" dirty="0" smtClean="0"/>
          </a:p>
          <a:p>
            <a:r>
              <a:rPr lang="it-IT" dirty="0" smtClean="0"/>
              <a:t>Create a </a:t>
            </a:r>
            <a:r>
              <a:rPr lang="it-IT" dirty="0" err="1" smtClean="0"/>
              <a:t>Summary</a:t>
            </a:r>
            <a:r>
              <a:rPr lang="it-IT" dirty="0" smtClean="0"/>
              <a:t> for Page </a:t>
            </a:r>
            <a:r>
              <a:rPr lang="it-IT" dirty="0" err="1" smtClean="0"/>
              <a:t>Template</a:t>
            </a:r>
            <a:r>
              <a:rPr lang="it-IT" dirty="0"/>
              <a:t> </a:t>
            </a:r>
            <a:r>
              <a:rPr lang="it-IT" dirty="0" smtClean="0"/>
              <a:t>and render </a:t>
            </a:r>
            <a:r>
              <a:rPr lang="it-IT" dirty="0" err="1" smtClean="0"/>
              <a:t>it</a:t>
            </a:r>
            <a:endParaRPr lang="it-IT" dirty="0" smtClean="0"/>
          </a:p>
          <a:p>
            <a:r>
              <a:rPr lang="it-IT" dirty="0" smtClean="0"/>
              <a:t>Call the </a:t>
            </a:r>
            <a:r>
              <a:rPr lang="it-IT" dirty="0" err="1" smtClean="0"/>
              <a:t>summary</a:t>
            </a:r>
            <a:r>
              <a:rPr lang="it-IT" dirty="0" smtClean="0"/>
              <a:t> with </a:t>
            </a:r>
            <a:r>
              <a:rPr lang="it-IT" dirty="0" err="1" smtClean="0"/>
              <a:t>calltemplate</a:t>
            </a:r>
            <a:endParaRPr lang="it-IT" dirty="0"/>
          </a:p>
          <a:p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At the end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render the </a:t>
            </a:r>
            <a:r>
              <a:rPr lang="it-IT" dirty="0" err="1" smtClean="0"/>
              <a:t>summary</a:t>
            </a:r>
            <a:r>
              <a:rPr lang="it-IT" dirty="0" smtClean="0"/>
              <a:t> with a separate </a:t>
            </a:r>
            <a:r>
              <a:rPr lang="it-IT" dirty="0" err="1" smtClean="0"/>
              <a:t>template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Use the site </a:t>
            </a:r>
            <a:r>
              <a:rPr lang="it-IT" dirty="0" err="1" smtClean="0"/>
              <a:t>preview</a:t>
            </a:r>
            <a:r>
              <a:rPr lang="it-IT" dirty="0" smtClean="0"/>
              <a:t> for in-</a:t>
            </a:r>
            <a:r>
              <a:rPr lang="it-IT" dirty="0" err="1" smtClean="0"/>
              <a:t>place</a:t>
            </a:r>
            <a:r>
              <a:rPr lang="it-IT" dirty="0" smtClean="0"/>
              <a:t> editing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Insite editing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Insite </a:t>
            </a:r>
            <a:r>
              <a:rPr lang="it-IT" dirty="0" err="1" smtClean="0"/>
              <a:t>Edit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u="sng" dirty="0" err="1" smtClean="0"/>
              <a:t>Editors</a:t>
            </a:r>
            <a:r>
              <a:rPr lang="it-IT" dirty="0" smtClean="0"/>
              <a:t>, default </a:t>
            </a:r>
            <a:r>
              <a:rPr lang="it-IT" dirty="0" err="1" smtClean="0"/>
              <a:t>value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3035867"/>
            <a:ext cx="3857200" cy="200501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89" y="3059866"/>
            <a:ext cx="4385353" cy="200501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6" y="6053088"/>
            <a:ext cx="3857200" cy="58578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88" y="6005055"/>
            <a:ext cx="4385354" cy="63382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3651976" y="533675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Java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75549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insite editing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Change</a:t>
            </a:r>
            <a:r>
              <a:rPr lang="it-IT" dirty="0" smtClean="0"/>
              <a:t> the Title to </a:t>
            </a:r>
            <a:r>
              <a:rPr lang="it-IT" dirty="0" err="1" smtClean="0"/>
              <a:t>editable</a:t>
            </a:r>
            <a:endParaRPr lang="it-IT" dirty="0" smtClean="0"/>
          </a:p>
          <a:p>
            <a:r>
              <a:rPr lang="it-IT" dirty="0" err="1" smtClean="0"/>
              <a:t>Change</a:t>
            </a:r>
            <a:r>
              <a:rPr lang="it-IT" dirty="0" smtClean="0"/>
              <a:t> the </a:t>
            </a:r>
            <a:r>
              <a:rPr lang="it-IT" dirty="0" err="1" smtClean="0"/>
              <a:t>TeaserTitle</a:t>
            </a:r>
            <a:r>
              <a:rPr lang="it-IT" dirty="0" smtClean="0"/>
              <a:t> to </a:t>
            </a:r>
            <a:r>
              <a:rPr lang="it-IT" dirty="0" err="1" smtClean="0"/>
              <a:t>editable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enable</a:t>
            </a:r>
            <a:r>
              <a:rPr lang="it-IT" dirty="0" smtClean="0"/>
              <a:t> insite editing for a single </a:t>
            </a:r>
            <a:r>
              <a:rPr lang="it-IT" dirty="0" err="1" smtClean="0"/>
              <a:t>asset</a:t>
            </a:r>
            <a:r>
              <a:rPr lang="it-IT" dirty="0" smtClean="0"/>
              <a:t> and a multiple </a:t>
            </a:r>
            <a:r>
              <a:rPr lang="it-IT" dirty="0" err="1" smtClean="0"/>
              <a:t>asset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Slot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Drag and </a:t>
            </a:r>
            <a:r>
              <a:rPr lang="it-IT" dirty="0" err="1" smtClean="0"/>
              <a:t>drop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assets</a:t>
            </a:r>
            <a:r>
              <a:rPr lang="it-IT" dirty="0" smtClean="0"/>
              <a:t> in the </a:t>
            </a:r>
            <a:r>
              <a:rPr lang="it-IT" dirty="0" err="1" smtClean="0"/>
              <a:t>current</a:t>
            </a:r>
            <a:r>
              <a:rPr lang="it-IT" dirty="0" smtClean="0"/>
              <a:t> page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3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a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Non </a:t>
            </a:r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6" y="3049362"/>
            <a:ext cx="4086619" cy="187098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99" y="3049362"/>
            <a:ext cx="4455431" cy="18709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99" y="5443322"/>
            <a:ext cx="4271601" cy="79404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622558" y="56821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Groovy</a:t>
            </a:r>
            <a:r>
              <a:rPr lang="it-IT" dirty="0" smtClean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79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Empty</a:t>
            </a:r>
            <a:r>
              <a:rPr lang="it-IT" dirty="0" smtClean="0"/>
              <a:t> Slot &amp; List </a:t>
            </a:r>
            <a:r>
              <a:rPr lang="it-IT" dirty="0" err="1" smtClean="0"/>
              <a:t>Issue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Collect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ids</a:t>
            </a:r>
            <a:r>
              <a:rPr lang="it-IT" dirty="0" smtClean="0"/>
              <a:t> in an array </a:t>
            </a:r>
            <a:r>
              <a:rPr lang="it-IT" dirty="0" err="1" smtClean="0"/>
              <a:t>fixed</a:t>
            </a:r>
            <a:r>
              <a:rPr lang="it-IT" dirty="0" smtClean="0"/>
              <a:t> </a:t>
            </a:r>
            <a:r>
              <a:rPr lang="it-IT" dirty="0" err="1" smtClean="0"/>
              <a:t>size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Distinguish</a:t>
            </a:r>
            <a:r>
              <a:rPr lang="it-IT" dirty="0" smtClean="0"/>
              <a:t> </a:t>
            </a:r>
            <a:r>
              <a:rPr lang="it-IT" dirty="0" err="1" smtClean="0"/>
              <a:t>empty</a:t>
            </a:r>
            <a:r>
              <a:rPr lang="it-IT" dirty="0" smtClean="0"/>
              <a:t> from non </a:t>
            </a:r>
            <a:r>
              <a:rPr lang="it-IT" dirty="0" err="1" smtClean="0"/>
              <a:t>empty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6" y="3836110"/>
            <a:ext cx="4741129" cy="202088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476399"/>
            <a:ext cx="2907393" cy="1515075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5929699" y="3333483"/>
            <a:ext cx="430022" cy="40780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5786033" y="4232809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5786033" y="5672384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75" y="4974520"/>
            <a:ext cx="2958463" cy="1395728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5762251" y="5718223"/>
            <a:ext cx="382459" cy="36922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Slot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Define</a:t>
            </a:r>
            <a:r>
              <a:rPr lang="it-IT" dirty="0" smtClean="0"/>
              <a:t> 3 </a:t>
            </a:r>
            <a:r>
              <a:rPr lang="it-IT" dirty="0" err="1" smtClean="0"/>
              <a:t>slots</a:t>
            </a:r>
            <a:r>
              <a:rPr lang="it-IT" dirty="0" smtClean="0"/>
              <a:t> for</a:t>
            </a:r>
            <a:br>
              <a:rPr lang="it-IT" dirty="0" smtClean="0"/>
            </a:br>
            <a:r>
              <a:rPr lang="it-IT" dirty="0" err="1" smtClean="0"/>
              <a:t>SeeAlso</a:t>
            </a:r>
            <a:endParaRPr lang="it-IT" dirty="0" smtClean="0"/>
          </a:p>
          <a:p>
            <a:r>
              <a:rPr lang="it-IT" dirty="0" err="1" smtClean="0"/>
              <a:t>Handle</a:t>
            </a:r>
            <a:r>
              <a:rPr lang="it-IT" dirty="0" smtClean="0"/>
              <a:t> the </a:t>
            </a:r>
            <a:r>
              <a:rPr lang="it-IT" dirty="0" err="1" smtClean="0"/>
              <a:t>empty</a:t>
            </a:r>
            <a:r>
              <a:rPr lang="it-IT" dirty="0" smtClean="0"/>
              <a:t> and non-</a:t>
            </a:r>
            <a:r>
              <a:rPr lang="it-IT" dirty="0" err="1" smtClean="0"/>
              <a:t>empty</a:t>
            </a:r>
            <a:r>
              <a:rPr lang="it-IT" dirty="0" smtClean="0"/>
              <a:t> case</a:t>
            </a:r>
          </a:p>
          <a:p>
            <a:pPr lvl="1"/>
            <a:r>
              <a:rPr lang="it-IT" dirty="0" smtClean="0"/>
              <a:t>Copy to a List</a:t>
            </a:r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null</a:t>
            </a:r>
            <a:endParaRPr lang="it-IT" dirty="0" smtClean="0"/>
          </a:p>
          <a:p>
            <a:pPr lvl="1"/>
            <a:r>
              <a:rPr lang="it-IT" dirty="0" smtClean="0"/>
              <a:t>A case for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create </a:t>
            </a:r>
            <a:r>
              <a:rPr lang="it-IT" dirty="0" err="1" smtClean="0"/>
              <a:t>slots</a:t>
            </a:r>
            <a:r>
              <a:rPr lang="it-IT" dirty="0" smtClean="0"/>
              <a:t> for drag-n-</a:t>
            </a:r>
            <a:r>
              <a:rPr lang="it-IT" dirty="0" err="1" smtClean="0"/>
              <a:t>drop</a:t>
            </a:r>
            <a:r>
              <a:rPr lang="it-IT" dirty="0" smtClean="0"/>
              <a:t> of </a:t>
            </a:r>
            <a:r>
              <a:rPr lang="it-IT" dirty="0" err="1" smtClean="0"/>
              <a:t>content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 about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pPr lvl="1"/>
            <a:r>
              <a:rPr lang="en-US" u="none" dirty="0" smtClean="0"/>
              <a:t>IT IS A WEM/CMS/ECM</a:t>
            </a:r>
            <a:r>
              <a:rPr lang="en-US" u="none" dirty="0"/>
              <a:t> </a:t>
            </a:r>
            <a:r>
              <a:rPr lang="en-US" u="none" dirty="0" smtClean="0"/>
              <a:t>system</a:t>
            </a:r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12543" y="176614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Consunlting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for </a:t>
            </a:r>
            <a:r>
              <a:rPr lang="it-IT" dirty="0" err="1" smtClean="0"/>
              <a:t>rendering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tricky</a:t>
            </a:r>
            <a:r>
              <a:rPr lang="it-IT" dirty="0" smtClean="0"/>
              <a:t> to use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870123" y="2405742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331857" y="3701139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 smtClean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169105" y="2541812"/>
            <a:ext cx="1901371" cy="33273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SitePlanTree</a:t>
            </a:r>
            <a:endParaRPr lang="it-IT" dirty="0"/>
          </a:p>
        </p:txBody>
      </p:sp>
      <p:sp>
        <p:nvSpPr>
          <p:cNvPr id="2" name="Freccia a destra 1"/>
          <p:cNvSpPr/>
          <p:nvPr/>
        </p:nvSpPr>
        <p:spPr>
          <a:xfrm flipV="1">
            <a:off x="1997531" y="4873166"/>
            <a:ext cx="1277710" cy="446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/>
          <p:cNvSpPr/>
          <p:nvPr/>
        </p:nvSpPr>
        <p:spPr>
          <a:xfrm>
            <a:off x="5070476" y="3004457"/>
            <a:ext cx="842962" cy="3694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34524" y="3860801"/>
            <a:ext cx="1669143" cy="2612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583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SitePlan</a:t>
            </a:r>
            <a:endParaRPr lang="it-IT" dirty="0"/>
          </a:p>
        </p:txBody>
      </p:sp>
      <p:sp>
        <p:nvSpPr>
          <p:cNvPr id="12" name="Segnaposto contenut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Navigating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endParaRPr lang="it-IT" dirty="0" smtClean="0"/>
          </a:p>
          <a:p>
            <a:pPr lvl="1"/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r>
              <a:rPr lang="it-IT" dirty="0" smtClean="0"/>
              <a:t> first</a:t>
            </a:r>
          </a:p>
          <a:p>
            <a:r>
              <a:rPr lang="it-IT" dirty="0" err="1" smtClean="0"/>
              <a:t>Siteplan</a:t>
            </a:r>
            <a:r>
              <a:rPr lang="it-IT" dirty="0" smtClean="0"/>
              <a:t> </a:t>
            </a:r>
            <a:r>
              <a:rPr lang="it-IT" dirty="0" err="1" smtClean="0"/>
              <a:t>functions</a:t>
            </a:r>
            <a:endParaRPr lang="it-IT" dirty="0" smtClean="0"/>
          </a:p>
          <a:p>
            <a:pPr lvl="1"/>
            <a:r>
              <a:rPr lang="it-IT" dirty="0" err="1" smtClean="0"/>
              <a:t>Path</a:t>
            </a:r>
            <a:endParaRPr lang="it-IT" dirty="0" smtClean="0"/>
          </a:p>
          <a:p>
            <a:pPr lvl="1"/>
            <a:r>
              <a:rPr lang="it-IT" dirty="0" err="1" smtClean="0"/>
              <a:t>Children</a:t>
            </a:r>
            <a:endParaRPr lang="it-IT" dirty="0" smtClean="0"/>
          </a:p>
          <a:p>
            <a:pPr lvl="1"/>
            <a:r>
              <a:rPr lang="it-IT" dirty="0" smtClean="0"/>
              <a:t>Whole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r>
              <a:rPr lang="it-IT" dirty="0" smtClean="0"/>
              <a:t>Others (</a:t>
            </a:r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siteplan</a:t>
            </a:r>
            <a:r>
              <a:rPr lang="it-IT" dirty="0" smtClean="0"/>
              <a:t>:*)</a:t>
            </a:r>
          </a:p>
          <a:p>
            <a:pPr lvl="1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9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965" y="2287538"/>
            <a:ext cx="4017365" cy="4272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Ovale 6"/>
          <p:cNvSpPr/>
          <p:nvPr/>
        </p:nvSpPr>
        <p:spPr>
          <a:xfrm>
            <a:off x="6104083" y="3301044"/>
            <a:ext cx="795564" cy="62411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 flipH="1" flipV="1">
            <a:off x="5955763" y="2928648"/>
            <a:ext cx="537028" cy="36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6492791" y="3701298"/>
            <a:ext cx="824594" cy="4333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6104083" y="285302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Path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726798" y="31425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getsitenode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24956" y="37274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chidren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6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breadcrump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2331979"/>
            <a:ext cx="4217316" cy="4112492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the </a:t>
            </a:r>
            <a:r>
              <a:rPr lang="it-IT" dirty="0" err="1" smtClean="0"/>
              <a:t>nodeId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Reversed</a:t>
            </a:r>
            <a:r>
              <a:rPr lang="it-IT" dirty="0" smtClean="0"/>
              <a:t>, </a:t>
            </a:r>
            <a:r>
              <a:rPr lang="it-IT" dirty="0" err="1" smtClean="0"/>
              <a:t>cleaned</a:t>
            </a:r>
            <a:r>
              <a:rPr lang="it-IT" dirty="0" smtClean="0"/>
              <a:t>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0" y="2976363"/>
            <a:ext cx="3719066" cy="128950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7" y="4910251"/>
            <a:ext cx="4329793" cy="1923031"/>
          </a:xfrm>
          <a:prstGeom prst="rect">
            <a:avLst/>
          </a:prstGeom>
        </p:spPr>
      </p:pic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path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err="1" smtClean="0"/>
              <a:t>Current</a:t>
            </a:r>
            <a:r>
              <a:rPr lang="it-IT" dirty="0" smtClean="0"/>
              <a:t> page</a:t>
            </a:r>
          </a:p>
          <a:p>
            <a:endParaRPr lang="it-IT" dirty="0"/>
          </a:p>
        </p:txBody>
      </p:sp>
      <p:pic>
        <p:nvPicPr>
          <p:cNvPr id="11" name="Segnaposto contenuto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2" y="2976363"/>
            <a:ext cx="3468360" cy="21036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876" y="5544530"/>
            <a:ext cx="3943031" cy="1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Link </a:t>
            </a:r>
            <a:r>
              <a:rPr lang="it-IT" dirty="0" err="1" smtClean="0"/>
              <a:t>callelement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76435"/>
            <a:ext cx="7886700" cy="402923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Java way (</a:t>
            </a:r>
            <a:r>
              <a:rPr lang="it-IT" dirty="0" err="1" smtClean="0"/>
              <a:t>all</a:t>
            </a:r>
            <a:r>
              <a:rPr lang="it-IT" dirty="0" smtClean="0"/>
              <a:t>-in-</a:t>
            </a:r>
            <a:r>
              <a:rPr lang="it-IT" dirty="0" err="1" smtClean="0"/>
              <a:t>one</a:t>
            </a:r>
            <a:r>
              <a:rPr lang="it-IT" dirty="0" smtClean="0"/>
              <a:t>)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701" y="2125305"/>
            <a:ext cx="6079771" cy="2024893"/>
          </a:xfrm>
          <a:prstGeom prst="rect">
            <a:avLst/>
          </a:prstGeo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87093" y="4401289"/>
            <a:ext cx="5383465" cy="238492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6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</a:t>
            </a:r>
            <a:r>
              <a:rPr lang="it-IT" dirty="0" err="1" smtClean="0"/>
              <a:t>rendering</a:t>
            </a:r>
            <a:r>
              <a:rPr lang="it-IT" dirty="0" smtClean="0"/>
              <a:t> </a:t>
            </a:r>
            <a:r>
              <a:rPr lang="it-IT" dirty="0" err="1" smtClean="0"/>
              <a:t>navigations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Create a Link </a:t>
            </a:r>
            <a:r>
              <a:rPr lang="it-IT" dirty="0" err="1" smtClean="0"/>
              <a:t>cselement</a:t>
            </a:r>
            <a:r>
              <a:rPr lang="it-IT" dirty="0" smtClean="0"/>
              <a:t> to render a link </a:t>
            </a:r>
            <a:r>
              <a:rPr lang="it-IT" dirty="0" err="1" smtClean="0"/>
              <a:t>Walk</a:t>
            </a:r>
            <a:r>
              <a:rPr lang="it-IT" dirty="0" smtClean="0"/>
              <a:t> the </a:t>
            </a:r>
            <a:r>
              <a:rPr lang="it-IT" dirty="0" err="1" smtClean="0"/>
              <a:t>siteplan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Get</a:t>
            </a:r>
            <a:r>
              <a:rPr lang="it-IT" dirty="0" smtClean="0"/>
              <a:t> the </a:t>
            </a:r>
            <a:r>
              <a:rPr lang="it-IT" dirty="0" err="1" smtClean="0"/>
              <a:t>path</a:t>
            </a:r>
            <a:r>
              <a:rPr lang="it-IT" dirty="0" smtClean="0"/>
              <a:t> (</a:t>
            </a:r>
            <a:r>
              <a:rPr lang="it-IT" dirty="0" err="1" smtClean="0"/>
              <a:t>reversed</a:t>
            </a:r>
            <a:r>
              <a:rPr lang="it-IT" dirty="0" smtClean="0"/>
              <a:t> and </a:t>
            </a:r>
            <a:r>
              <a:rPr lang="it-IT" dirty="0" err="1" smtClean="0"/>
              <a:t>filtered</a:t>
            </a:r>
            <a:r>
              <a:rPr lang="it-IT" dirty="0" smtClean="0"/>
              <a:t>)</a:t>
            </a:r>
          </a:p>
          <a:p>
            <a:r>
              <a:rPr lang="it-IT" dirty="0" err="1" smtClean="0"/>
              <a:t>Print</a:t>
            </a:r>
            <a:r>
              <a:rPr lang="it-IT" dirty="0" smtClean="0"/>
              <a:t> the </a:t>
            </a:r>
            <a:r>
              <a:rPr lang="it-IT" dirty="0" err="1" smtClean="0"/>
              <a:t>breadcrump</a:t>
            </a:r>
            <a:r>
              <a:rPr lang="it-IT" dirty="0" smtClean="0"/>
              <a:t> </a:t>
            </a:r>
            <a:r>
              <a:rPr lang="it-IT" dirty="0" err="1" smtClean="0"/>
              <a:t>invoking</a:t>
            </a:r>
            <a:r>
              <a:rPr lang="it-IT" dirty="0" smtClean="0"/>
              <a:t> the Link </a:t>
            </a:r>
            <a:r>
              <a:rPr lang="it-IT" dirty="0" err="1" smtClean="0"/>
              <a:t>cselement</a:t>
            </a:r>
            <a:endParaRPr lang="it-IT" dirty="0" smtClean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completing</a:t>
            </a:r>
            <a:r>
              <a:rPr lang="it-IT" dirty="0" smtClean="0"/>
              <a:t> the lab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</a:t>
            </a:r>
            <a:r>
              <a:rPr lang="it-IT" dirty="0" err="1" smtClean="0"/>
              <a:t>nice</a:t>
            </a:r>
            <a:r>
              <a:rPr lang="it-IT" dirty="0" smtClean="0"/>
              <a:t>, </a:t>
            </a:r>
            <a:r>
              <a:rPr lang="it-IT" dirty="0" err="1" smtClean="0"/>
              <a:t>shiny</a:t>
            </a:r>
            <a:r>
              <a:rPr lang="it-IT" dirty="0" smtClean="0"/>
              <a:t> </a:t>
            </a:r>
            <a:r>
              <a:rPr lang="it-IT" dirty="0" err="1" smtClean="0"/>
              <a:t>breadcrump</a:t>
            </a:r>
            <a:r>
              <a:rPr lang="it-IT" dirty="0" smtClean="0"/>
              <a:t> in </a:t>
            </a:r>
            <a:r>
              <a:rPr lang="it-IT" dirty="0" err="1" smtClean="0"/>
              <a:t>your</a:t>
            </a:r>
            <a:r>
              <a:rPr lang="it-IT" dirty="0" smtClean="0"/>
              <a:t> site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Speed</a:t>
            </a:r>
            <a:r>
              <a:rPr lang="it-IT" dirty="0" smtClean="0"/>
              <a:t> up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WebCenter</a:t>
            </a:r>
            <a:r>
              <a:rPr lang="it-IT" dirty="0" smtClean="0"/>
              <a:t> </a:t>
            </a:r>
            <a:r>
              <a:rPr lang="it-IT" dirty="0" err="1" smtClean="0"/>
              <a:t>SIte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>
          <a:xfrm>
            <a:off x="246743" y="2438400"/>
            <a:ext cx="8661587" cy="4151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Multiple cache in </a:t>
            </a:r>
            <a:r>
              <a:rPr lang="it-IT" dirty="0" err="1" smtClean="0"/>
              <a:t>Sites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48732"/>
            <a:ext cx="7886700" cy="3150681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406400" y="961975"/>
            <a:ext cx="8325766" cy="1325563"/>
          </a:xfrm>
        </p:spPr>
        <p:txBody>
          <a:bodyPr/>
          <a:lstStyle/>
          <a:p>
            <a:r>
              <a:rPr lang="it-IT" dirty="0" smtClean="0"/>
              <a:t>Satellite Page(</a:t>
            </a:r>
            <a:r>
              <a:rPr lang="it-IT" dirty="0" err="1" smtClean="0"/>
              <a:t>let</a:t>
            </a:r>
            <a:r>
              <a:rPr lang="it-IT" dirty="0" smtClean="0"/>
              <a:t>) and blob Cache</a:t>
            </a:r>
            <a:endParaRPr lang="it-IT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048" y="2525711"/>
            <a:ext cx="3152775" cy="3914775"/>
          </a:xfrm>
          <a:prstGeom prst="rect">
            <a:avLst/>
          </a:prstGeom>
        </p:spPr>
      </p:pic>
      <p:pic>
        <p:nvPicPr>
          <p:cNvPr id="14" name="Segnaposto contenuto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370" y="2426493"/>
            <a:ext cx="3650094" cy="4113212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71" y="2944810"/>
            <a:ext cx="1771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u="none" dirty="0" smtClean="0"/>
              <a:t> noble truths abou</a:t>
            </a:r>
            <a:r>
              <a:rPr lang="en-US" dirty="0" smtClean="0"/>
              <a:t>t Sites</a:t>
            </a:r>
            <a:endParaRPr lang="it-IT" u="none" dirty="0"/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dirty="0"/>
              <a:t>Sites is </a:t>
            </a:r>
            <a:r>
              <a:rPr lang="en-US" b="1" u="none" dirty="0" smtClean="0"/>
              <a:t>not</a:t>
            </a:r>
            <a:r>
              <a:rPr lang="en-US" u="none" dirty="0" smtClean="0"/>
              <a:t> a </a:t>
            </a:r>
            <a:r>
              <a:rPr lang="en-US" u="none" dirty="0"/>
              <a:t>development </a:t>
            </a:r>
            <a:r>
              <a:rPr lang="en-US" u="none" dirty="0" smtClean="0"/>
              <a:t>environment</a:t>
            </a:r>
          </a:p>
          <a:p>
            <a:r>
              <a:rPr lang="en-US" u="none" dirty="0"/>
              <a:t>Sites is </a:t>
            </a:r>
            <a:r>
              <a:rPr lang="en-US" b="1" dirty="0" smtClean="0"/>
              <a:t>not</a:t>
            </a:r>
            <a:r>
              <a:rPr lang="en-US" u="none" dirty="0" smtClean="0"/>
              <a:t> designed </a:t>
            </a:r>
            <a:r>
              <a:rPr lang="en-US" u="none" dirty="0"/>
              <a:t>for developing </a:t>
            </a:r>
            <a:r>
              <a:rPr lang="en-US" u="none" dirty="0" smtClean="0"/>
              <a:t>applications</a:t>
            </a:r>
          </a:p>
          <a:p>
            <a:pPr lvl="1"/>
            <a:r>
              <a:rPr lang="en-US" u="none" dirty="0" smtClean="0"/>
              <a:t>It is good for fast, cached content</a:t>
            </a:r>
          </a:p>
          <a:p>
            <a:pPr lvl="1"/>
            <a:r>
              <a:rPr lang="en-US" u="none" dirty="0" smtClean="0"/>
              <a:t>It is bad for slow, dynamic web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7486650" y="186663"/>
            <a:ext cx="20574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Sites</a:t>
            </a:r>
            <a:r>
              <a:rPr lang="it-IT" dirty="0" smtClean="0"/>
              <a:t> Page(</a:t>
            </a:r>
            <a:r>
              <a:rPr lang="it-IT" dirty="0" err="1" smtClean="0"/>
              <a:t>let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665" y="2627179"/>
            <a:ext cx="2895600" cy="3629025"/>
          </a:xfrm>
          <a:prstGeom prst="rect">
            <a:avLst/>
          </a:prstGeo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4037" y="3625697"/>
            <a:ext cx="3328129" cy="163198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6" y="2893878"/>
            <a:ext cx="190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Asset</a:t>
            </a:r>
            <a:r>
              <a:rPr lang="it-IT" dirty="0" smtClean="0"/>
              <a:t> (</a:t>
            </a:r>
            <a:r>
              <a:rPr lang="it-IT" dirty="0" err="1" smtClean="0"/>
              <a:t>pojo</a:t>
            </a:r>
            <a:r>
              <a:rPr lang="it-IT" dirty="0"/>
              <a:t>)</a:t>
            </a:r>
            <a:r>
              <a:rPr lang="it-IT" dirty="0" smtClean="0"/>
              <a:t> Cache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9414" y="2627179"/>
            <a:ext cx="1714500" cy="3533775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1924" y="3432041"/>
            <a:ext cx="3095625" cy="1924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19" y="2841491"/>
            <a:ext cx="1981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ResultSet</a:t>
            </a:r>
            <a:r>
              <a:rPr lang="it-IT" dirty="0" smtClean="0"/>
              <a:t> (</a:t>
            </a:r>
            <a:r>
              <a:rPr lang="it-IT" dirty="0" err="1" smtClean="0"/>
              <a:t>table</a:t>
            </a:r>
            <a:r>
              <a:rPr lang="it-IT" dirty="0" smtClean="0"/>
              <a:t>) cache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9983" y="2823637"/>
            <a:ext cx="3886200" cy="3083703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2816" y="2408103"/>
            <a:ext cx="2371725" cy="39147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87" y="2627177"/>
            <a:ext cx="20383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easy part)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30" y="3740664"/>
            <a:ext cx="4648200" cy="29908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0" y="2322285"/>
            <a:ext cx="4575588" cy="128814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64" y="2322285"/>
            <a:ext cx="3599998" cy="3895080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 flipH="1">
            <a:off x="2271149" y="2583543"/>
            <a:ext cx="21557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2569029" y="3140333"/>
            <a:ext cx="1691101" cy="3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H="1" flipV="1">
            <a:off x="2851190" y="3996533"/>
            <a:ext cx="2177143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2569029" y="4035215"/>
            <a:ext cx="2235200" cy="102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>
            <a:off x="3349003" y="4381307"/>
            <a:ext cx="4532254" cy="14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Checking</a:t>
            </a:r>
            <a:r>
              <a:rPr lang="it-IT" dirty="0" smtClean="0"/>
              <a:t>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01" y="2300855"/>
            <a:ext cx="3171825" cy="17716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4260835"/>
            <a:ext cx="5487049" cy="24150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99" y="2079285"/>
            <a:ext cx="3038475" cy="2352675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158887" y="4868192"/>
            <a:ext cx="2279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Quiz:</a:t>
            </a:r>
          </a:p>
          <a:p>
            <a:r>
              <a:rPr lang="it-IT" sz="2400" dirty="0" smtClean="0"/>
              <a:t>From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  <a:br>
              <a:rPr lang="it-IT" sz="2400" dirty="0" smtClean="0"/>
            </a:br>
            <a:r>
              <a:rPr lang="it-IT" sz="2400" dirty="0" err="1" smtClean="0"/>
              <a:t>they</a:t>
            </a:r>
            <a:r>
              <a:rPr lang="it-IT" sz="2400" dirty="0" smtClean="0"/>
              <a:t> are </a:t>
            </a:r>
            <a:r>
              <a:rPr lang="it-IT" sz="2400" dirty="0" err="1" smtClean="0"/>
              <a:t>coming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5797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Answer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0" y="2135536"/>
            <a:ext cx="3047766" cy="45686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5024672"/>
            <a:ext cx="2305050" cy="3333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3" y="2768308"/>
            <a:ext cx="3733800" cy="371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53" y="3302003"/>
            <a:ext cx="5581650" cy="4095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0" y="4451810"/>
            <a:ext cx="5829300" cy="381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30" y="3907146"/>
            <a:ext cx="2305050" cy="33337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48" y="6158758"/>
            <a:ext cx="5829300" cy="381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48" y="5629815"/>
            <a:ext cx="41338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7965" y="1098835"/>
            <a:ext cx="7886700" cy="1325563"/>
          </a:xfrm>
        </p:spPr>
        <p:txBody>
          <a:bodyPr/>
          <a:lstStyle/>
          <a:p>
            <a:r>
              <a:rPr lang="it-IT" dirty="0" err="1" smtClean="0"/>
              <a:t>Dependencies</a:t>
            </a:r>
            <a:r>
              <a:rPr lang="it-IT" dirty="0" smtClean="0"/>
              <a:t> (the hard part)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68" y="2510935"/>
            <a:ext cx="2114550" cy="3714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7" y="3798433"/>
            <a:ext cx="1895475" cy="14382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 flipV="1">
            <a:off x="1436914" y="2882410"/>
            <a:ext cx="8128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endCxn id="5" idx="2"/>
          </p:cNvCxnSpPr>
          <p:nvPr/>
        </p:nvCxnSpPr>
        <p:spPr>
          <a:xfrm flipH="1" flipV="1">
            <a:off x="2075543" y="2882410"/>
            <a:ext cx="508000" cy="151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 flipV="1">
            <a:off x="2714171" y="2882410"/>
            <a:ext cx="101600" cy="17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60" y="3049095"/>
            <a:ext cx="2828925" cy="240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Rettangolo arrotondato 14"/>
          <p:cNvSpPr/>
          <p:nvPr/>
        </p:nvSpPr>
        <p:spPr>
          <a:xfrm>
            <a:off x="4682218" y="3939682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4682218" y="4254008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arrotondato 16"/>
          <p:cNvSpPr/>
          <p:nvPr/>
        </p:nvSpPr>
        <p:spPr>
          <a:xfrm>
            <a:off x="4682218" y="4812429"/>
            <a:ext cx="2226583" cy="314325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77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Lab: Cache &amp;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a 100.000 </a:t>
            </a:r>
            <a:r>
              <a:rPr lang="it-IT" dirty="0" err="1" smtClean="0"/>
              <a:t>pages</a:t>
            </a:r>
            <a:r>
              <a:rPr lang="it-IT" dirty="0" smtClean="0"/>
              <a:t> site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page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(complete) </a:t>
            </a:r>
            <a:r>
              <a:rPr lang="it-IT" dirty="0" err="1" smtClean="0"/>
              <a:t>tree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would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do?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Open </a:t>
            </a:r>
            <a:r>
              <a:rPr lang="it-IT" dirty="0" err="1" smtClean="0"/>
              <a:t>discussion</a:t>
            </a:r>
            <a:r>
              <a:rPr lang="it-IT" dirty="0" smtClean="0"/>
              <a:t> lab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39" y="3424012"/>
            <a:ext cx="2576061" cy="24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Flex</a:t>
            </a:r>
            <a:r>
              <a:rPr lang="it-IT" dirty="0" smtClean="0"/>
              <a:t> Families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More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smtClean="0"/>
              <a:t>modelling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Creating</a:t>
            </a:r>
            <a:r>
              <a:rPr lang="it-IT" dirty="0" smtClean="0"/>
              <a:t>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Create a new </a:t>
            </a:r>
            <a:r>
              <a:rPr lang="it-IT" dirty="0" err="1" smtClean="0"/>
              <a:t>flex</a:t>
            </a:r>
            <a:r>
              <a:rPr lang="it-IT" dirty="0" smtClean="0"/>
              <a:t> family</a:t>
            </a:r>
          </a:p>
          <a:p>
            <a:pPr lvl="1"/>
            <a:r>
              <a:rPr lang="it-IT" dirty="0" smtClean="0"/>
              <a:t>Convention: use the site </a:t>
            </a:r>
            <a:r>
              <a:rPr lang="it-IT" dirty="0" err="1" smtClean="0"/>
              <a:t>name</a:t>
            </a:r>
            <a:r>
              <a:rPr lang="it-IT" dirty="0" smtClean="0"/>
              <a:t> </a:t>
            </a:r>
            <a:r>
              <a:rPr lang="it-IT" dirty="0" err="1" smtClean="0"/>
              <a:t>prefix</a:t>
            </a:r>
            <a:endParaRPr lang="it-IT" dirty="0" smtClean="0"/>
          </a:p>
          <a:p>
            <a:r>
              <a:rPr lang="it-IT" dirty="0" err="1" smtClean="0"/>
              <a:t>Demo_A</a:t>
            </a:r>
            <a:r>
              <a:rPr lang="it-IT" dirty="0" smtClean="0"/>
              <a:t> </a:t>
            </a:r>
            <a:r>
              <a:rPr lang="it-IT" dirty="0" err="1" smtClean="0"/>
              <a:t>Demo_PD</a:t>
            </a:r>
            <a:r>
              <a:rPr lang="it-IT" dirty="0"/>
              <a:t>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Demo_CD</a:t>
            </a:r>
            <a:r>
              <a:rPr lang="it-IT" dirty="0" smtClean="0"/>
              <a:t> </a:t>
            </a:r>
            <a:r>
              <a:rPr lang="it-IT" dirty="0" err="1" smtClean="0"/>
              <a:t>Demo_F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developers</a:t>
            </a:r>
            <a:endParaRPr lang="it-IT" dirty="0" smtClean="0"/>
          </a:p>
          <a:p>
            <a:r>
              <a:rPr lang="it-IT" dirty="0" smtClean="0"/>
              <a:t>Demo2_Category</a:t>
            </a:r>
            <a:br>
              <a:rPr lang="it-IT" dirty="0" smtClean="0"/>
            </a:br>
            <a:r>
              <a:rPr lang="it-IT" dirty="0" smtClean="0"/>
              <a:t>Demo2_Article</a:t>
            </a:r>
            <a:br>
              <a:rPr lang="it-IT" dirty="0" smtClean="0"/>
            </a:br>
            <a:r>
              <a:rPr lang="it-IT" dirty="0" smtClean="0"/>
              <a:t>  for </a:t>
            </a:r>
            <a:r>
              <a:rPr lang="it-IT" dirty="0" err="1" smtClean="0"/>
              <a:t>users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4511" y="2427154"/>
            <a:ext cx="1533525" cy="40005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38" y="3215564"/>
            <a:ext cx="4147492" cy="30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m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14086</TotalTime>
  <Words>2405</Words>
  <Application>Microsoft Macintosh PowerPoint</Application>
  <PresentationFormat>Presentazione su schermo (4:3)</PresentationFormat>
  <Paragraphs>738</Paragraphs>
  <Slides>103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103</vt:i4>
      </vt:variant>
    </vt:vector>
  </HeadingPairs>
  <TitlesOfParts>
    <vt:vector size="104" baseType="lpstr">
      <vt:lpstr>Office Theme</vt:lpstr>
      <vt:lpstr>AgileSites 3.11 for WebCenter Sites 11g</vt:lpstr>
      <vt:lpstr>WebCenter Sites Architecture</vt:lpstr>
      <vt:lpstr>The Hidden Secrets of the Zen Master</vt:lpstr>
      <vt:lpstr>The 3 Best Kept  Secrets  of WebCenter Sites</vt:lpstr>
      <vt:lpstr>It is all about  cache and publishing</vt:lpstr>
      <vt:lpstr>Content Model is the king</vt:lpstr>
      <vt:lpstr>Do not do SMART things in templates</vt:lpstr>
      <vt:lpstr>4 noble truth about Sites</vt:lpstr>
      <vt:lpstr>4 noble truths about Sites</vt:lpstr>
      <vt:lpstr>4 noble truths about Sites</vt:lpstr>
      <vt:lpstr>4 noble truths about Sites</vt:lpstr>
      <vt:lpstr>Sites Rendering 1-2-3</vt:lpstr>
      <vt:lpstr>Basic Terminology</vt:lpstr>
      <vt:lpstr>Basic Terminology</vt:lpstr>
      <vt:lpstr>CMS main concept</vt:lpstr>
      <vt:lpstr>Variables</vt:lpstr>
      <vt:lpstr>The rendering process</vt:lpstr>
      <vt:lpstr>The Site Plan</vt:lpstr>
      <vt:lpstr>Render News</vt:lpstr>
      <vt:lpstr>News/Layout</vt:lpstr>
      <vt:lpstr>Render Page</vt:lpstr>
      <vt:lpstr>Render Summary</vt:lpstr>
      <vt:lpstr>Templates &amp; CSElements</vt:lpstr>
      <vt:lpstr> Test Drive Sites UI and Development tools</vt:lpstr>
      <vt:lpstr>Contributor Interface - Form</vt:lpstr>
      <vt:lpstr>Contributor Interface - Visual</vt:lpstr>
      <vt:lpstr>Contributor Interface - Slot</vt:lpstr>
      <vt:lpstr>Admin Interface</vt:lpstr>
      <vt:lpstr>Prerequisites for AgileSites 3.11</vt:lpstr>
      <vt:lpstr>Install Sites 11g &amp; AgileSites 3.11</vt:lpstr>
      <vt:lpstr>Create a new website</vt:lpstr>
      <vt:lpstr> ABC of Element Development</vt:lpstr>
      <vt:lpstr>Sites Elements</vt:lpstr>
      <vt:lpstr>Templates &amp; CSElement</vt:lpstr>
      <vt:lpstr>A generic JSP</vt:lpstr>
      <vt:lpstr>The ubitiquous ICS</vt:lpstr>
      <vt:lpstr>Variables in Sites</vt:lpstr>
      <vt:lpstr>Lists in Sites</vt:lpstr>
      <vt:lpstr>AgileSites ABC</vt:lpstr>
      <vt:lpstr>AgileSites Vars &amp; Lists</vt:lpstr>
      <vt:lpstr>Lab: List and Variables</vt:lpstr>
      <vt:lpstr>Beginning  Content Modelling</vt:lpstr>
      <vt:lpstr>Hierarchy</vt:lpstr>
      <vt:lpstr>Attributes</vt:lpstr>
      <vt:lpstr>Attribute Editors</vt:lpstr>
      <vt:lpstr>Definitions</vt:lpstr>
      <vt:lpstr>Attributes</vt:lpstr>
      <vt:lpstr>Lab:  Create Attributes</vt:lpstr>
      <vt:lpstr>Extracting attributes</vt:lpstr>
      <vt:lpstr>Loading an asset</vt:lpstr>
      <vt:lpstr>Reading single attribute</vt:lpstr>
      <vt:lpstr>Reading multiple attributes</vt:lpstr>
      <vt:lpstr>Lab: reading attributes</vt:lpstr>
      <vt:lpstr>Placing Attributes  in a mockup</vt:lpstr>
      <vt:lpstr>The fine art of HTML cutting</vt:lpstr>
      <vt:lpstr>Inserting content in JSP</vt:lpstr>
      <vt:lpstr>Mockup in Java with Picker</vt:lpstr>
      <vt:lpstr>Lab: use a mockup</vt:lpstr>
      <vt:lpstr>Rendering   Images</vt:lpstr>
      <vt:lpstr>Url Parameters</vt:lpstr>
      <vt:lpstr>Render the image</vt:lpstr>
      <vt:lpstr>Lab: rendering an image</vt:lpstr>
      <vt:lpstr>Rendering Links</vt:lpstr>
      <vt:lpstr>What is a link in Sites anyway?</vt:lpstr>
      <vt:lpstr>Generate a link</vt:lpstr>
      <vt:lpstr>Lab: rendering a link</vt:lpstr>
      <vt:lpstr>Rendering   Inner elements</vt:lpstr>
      <vt:lpstr>A composite view</vt:lpstr>
      <vt:lpstr>Spot the difference</vt:lpstr>
      <vt:lpstr>Need a new template Summary</vt:lpstr>
      <vt:lpstr>Calltemplate</vt:lpstr>
      <vt:lpstr>Lab: rendering blocks</vt:lpstr>
      <vt:lpstr>Insite editing</vt:lpstr>
      <vt:lpstr>Insite editing</vt:lpstr>
      <vt:lpstr>Lab: insite editing</vt:lpstr>
      <vt:lpstr>Slot</vt:lpstr>
      <vt:lpstr>Define a slot</vt:lpstr>
      <vt:lpstr>Empty Slot &amp; List Issue</vt:lpstr>
      <vt:lpstr>Lab: Slot</vt:lpstr>
      <vt:lpstr>Rendering navigations</vt:lpstr>
      <vt:lpstr>SitePlan is tricky to use</vt:lpstr>
      <vt:lpstr>SitePlan</vt:lpstr>
      <vt:lpstr>Creating a breadcrump</vt:lpstr>
      <vt:lpstr>The Link callelement</vt:lpstr>
      <vt:lpstr>The Java way (all-in-one)</vt:lpstr>
      <vt:lpstr>Lab: rendering navigations</vt:lpstr>
      <vt:lpstr>Cache &amp; Dependencies</vt:lpstr>
      <vt:lpstr>Multiple cache in Sites</vt:lpstr>
      <vt:lpstr>Satellite Page(let) and blob Cache</vt:lpstr>
      <vt:lpstr>Sites Page(let) cache</vt:lpstr>
      <vt:lpstr>Asset (pojo) Cache</vt:lpstr>
      <vt:lpstr>ResultSet (table) cache</vt:lpstr>
      <vt:lpstr>Dependencies (the easy part)</vt:lpstr>
      <vt:lpstr>Checking dependencies</vt:lpstr>
      <vt:lpstr>Answer</vt:lpstr>
      <vt:lpstr>Dependencies (the hard part)</vt:lpstr>
      <vt:lpstr>Lab: Cache &amp; Dependencies</vt:lpstr>
      <vt:lpstr>Flex Families</vt:lpstr>
      <vt:lpstr>Creating a new Flex Family</vt:lpstr>
      <vt:lpstr>Additional Parent and Content</vt:lpstr>
      <vt:lpstr>Enabling the types in the site</vt:lpstr>
      <vt:lpstr>Create initial start menu…</vt:lpstr>
      <vt:lpstr>You have then now in Admin 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msciab</dc:creator>
  <cp:lastModifiedBy>Michele Sciabarra</cp:lastModifiedBy>
  <cp:revision>168</cp:revision>
  <dcterms:created xsi:type="dcterms:W3CDTF">2013-12-28T19:44:28Z</dcterms:created>
  <dcterms:modified xsi:type="dcterms:W3CDTF">2016-08-26T18:45:39Z</dcterms:modified>
</cp:coreProperties>
</file>